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106"/>
  </p:notesMasterIdLst>
  <p:sldIdLst>
    <p:sldId id="256" r:id="rId2"/>
    <p:sldId id="257" r:id="rId3"/>
    <p:sldId id="258" r:id="rId4"/>
    <p:sldId id="805" r:id="rId5"/>
    <p:sldId id="812" r:id="rId6"/>
    <p:sldId id="957" r:id="rId7"/>
    <p:sldId id="958" r:id="rId8"/>
    <p:sldId id="959" r:id="rId9"/>
    <p:sldId id="806" r:id="rId10"/>
    <p:sldId id="810" r:id="rId11"/>
    <p:sldId id="967" r:id="rId12"/>
    <p:sldId id="935" r:id="rId13"/>
    <p:sldId id="801" r:id="rId14"/>
    <p:sldId id="814" r:id="rId15"/>
    <p:sldId id="977" r:id="rId16"/>
    <p:sldId id="961" r:id="rId17"/>
    <p:sldId id="962" r:id="rId18"/>
    <p:sldId id="277" r:id="rId19"/>
    <p:sldId id="978" r:id="rId20"/>
    <p:sldId id="767" r:id="rId21"/>
    <p:sldId id="775" r:id="rId22"/>
    <p:sldId id="777" r:id="rId23"/>
    <p:sldId id="936" r:id="rId24"/>
    <p:sldId id="960" r:id="rId25"/>
    <p:sldId id="965" r:id="rId26"/>
    <p:sldId id="651" r:id="rId27"/>
    <p:sldId id="650" r:id="rId28"/>
    <p:sldId id="655" r:id="rId29"/>
    <p:sldId id="260" r:id="rId30"/>
    <p:sldId id="938" r:id="rId31"/>
    <p:sldId id="787" r:id="rId32"/>
    <p:sldId id="264" r:id="rId33"/>
    <p:sldId id="941" r:id="rId34"/>
    <p:sldId id="983" r:id="rId35"/>
    <p:sldId id="939" r:id="rId36"/>
    <p:sldId id="984" r:id="rId37"/>
    <p:sldId id="265" r:id="rId38"/>
    <p:sldId id="942" r:id="rId39"/>
    <p:sldId id="747" r:id="rId40"/>
    <p:sldId id="266" r:id="rId41"/>
    <p:sldId id="943" r:id="rId42"/>
    <p:sldId id="944" r:id="rId43"/>
    <p:sldId id="945" r:id="rId44"/>
    <p:sldId id="982" r:id="rId45"/>
    <p:sldId id="946" r:id="rId46"/>
    <p:sldId id="947" r:id="rId47"/>
    <p:sldId id="985" r:id="rId48"/>
    <p:sldId id="940" r:id="rId49"/>
    <p:sldId id="948" r:id="rId50"/>
    <p:sldId id="743" r:id="rId51"/>
    <p:sldId id="949" r:id="rId52"/>
    <p:sldId id="950" r:id="rId53"/>
    <p:sldId id="276" r:id="rId54"/>
    <p:sldId id="951" r:id="rId55"/>
    <p:sldId id="268" r:id="rId56"/>
    <p:sldId id="991" r:id="rId57"/>
    <p:sldId id="992" r:id="rId58"/>
    <p:sldId id="993" r:id="rId59"/>
    <p:sldId id="990" r:id="rId60"/>
    <p:sldId id="986" r:id="rId61"/>
    <p:sldId id="988" r:id="rId62"/>
    <p:sldId id="267" r:id="rId63"/>
    <p:sldId id="800" r:id="rId64"/>
    <p:sldId id="279" r:id="rId65"/>
    <p:sldId id="987" r:id="rId66"/>
    <p:sldId id="631" r:id="rId67"/>
    <p:sldId id="750" r:id="rId68"/>
    <p:sldId id="683" r:id="rId69"/>
    <p:sldId id="632" r:id="rId70"/>
    <p:sldId id="721" r:id="rId71"/>
    <p:sldId id="811" r:id="rId72"/>
    <p:sldId id="963" r:id="rId73"/>
    <p:sldId id="964" r:id="rId74"/>
    <p:sldId id="288" r:id="rId75"/>
    <p:sldId id="696" r:id="rId76"/>
    <p:sldId id="286" r:id="rId77"/>
    <p:sldId id="968" r:id="rId78"/>
    <p:sldId id="966" r:id="rId79"/>
    <p:sldId id="969" r:id="rId80"/>
    <p:sldId id="847" r:id="rId81"/>
    <p:sldId id="848" r:id="rId82"/>
    <p:sldId id="933" r:id="rId83"/>
    <p:sldId id="934" r:id="rId84"/>
    <p:sldId id="971" r:id="rId85"/>
    <p:sldId id="972" r:id="rId86"/>
    <p:sldId id="262" r:id="rId87"/>
    <p:sldId id="974" r:id="rId88"/>
    <p:sldId id="973" r:id="rId89"/>
    <p:sldId id="975" r:id="rId90"/>
    <p:sldId id="976" r:id="rId91"/>
    <p:sldId id="768" r:id="rId92"/>
    <p:sldId id="979" r:id="rId93"/>
    <p:sldId id="981" r:id="rId94"/>
    <p:sldId id="989" r:id="rId95"/>
    <p:sldId id="760" r:id="rId96"/>
    <p:sldId id="658" r:id="rId97"/>
    <p:sldId id="621" r:id="rId98"/>
    <p:sldId id="622" r:id="rId99"/>
    <p:sldId id="623" r:id="rId100"/>
    <p:sldId id="619" r:id="rId101"/>
    <p:sldId id="656" r:id="rId102"/>
    <p:sldId id="657" r:id="rId103"/>
    <p:sldId id="618" r:id="rId104"/>
    <p:sldId id="361" r:id="rId105"/>
  </p:sldIdLst>
  <p:sldSz cx="9144000" cy="6858000" type="screen4x3"/>
  <p:notesSz cx="7104063" cy="10234613"/>
  <p:embeddedFontLst>
    <p:embeddedFont>
      <p:font typeface="KoPub돋움체 Bold" panose="00000800000000000000" pitchFamily="2" charset="-127"/>
      <p:bold r:id="rId107"/>
    </p:embeddedFont>
    <p:embeddedFont>
      <p:font typeface="KoPub돋움체 Light" panose="00000300000000000000" pitchFamily="2" charset="-127"/>
      <p:regular r:id="rId108"/>
    </p:embeddedFont>
    <p:embeddedFont>
      <p:font typeface="KoPub돋움체 Medium" panose="00000600000000000000" pitchFamily="2" charset="-127"/>
      <p:regular r:id="rId109"/>
    </p:embeddedFont>
    <p:embeddedFont>
      <p:font typeface="맑은 고딕" panose="020B0503020000020004" pitchFamily="50" charset="-127"/>
      <p:regular r:id="rId110"/>
      <p:bold r:id="rId1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A3C1AE8-74FF-4711-B93C-1319C0EA1068}">
          <p14:sldIdLst>
            <p14:sldId id="256"/>
            <p14:sldId id="257"/>
          </p14:sldIdLst>
        </p14:section>
        <p14:section name="본문" id="{E352D492-F031-4147-AEFC-3DC33FDC8B77}">
          <p14:sldIdLst>
            <p14:sldId id="258"/>
            <p14:sldId id="805"/>
            <p14:sldId id="812"/>
            <p14:sldId id="957"/>
            <p14:sldId id="958"/>
            <p14:sldId id="959"/>
            <p14:sldId id="806"/>
            <p14:sldId id="810"/>
            <p14:sldId id="967"/>
            <p14:sldId id="935"/>
            <p14:sldId id="801"/>
            <p14:sldId id="814"/>
            <p14:sldId id="977"/>
            <p14:sldId id="961"/>
            <p14:sldId id="962"/>
            <p14:sldId id="277"/>
            <p14:sldId id="978"/>
            <p14:sldId id="767"/>
            <p14:sldId id="775"/>
            <p14:sldId id="777"/>
            <p14:sldId id="936"/>
            <p14:sldId id="960"/>
            <p14:sldId id="965"/>
            <p14:sldId id="651"/>
            <p14:sldId id="650"/>
            <p14:sldId id="655"/>
            <p14:sldId id="260"/>
            <p14:sldId id="938"/>
            <p14:sldId id="787"/>
            <p14:sldId id="264"/>
            <p14:sldId id="941"/>
            <p14:sldId id="983"/>
            <p14:sldId id="939"/>
            <p14:sldId id="984"/>
            <p14:sldId id="265"/>
            <p14:sldId id="942"/>
            <p14:sldId id="747"/>
            <p14:sldId id="266"/>
            <p14:sldId id="943"/>
            <p14:sldId id="944"/>
            <p14:sldId id="945"/>
            <p14:sldId id="982"/>
            <p14:sldId id="946"/>
            <p14:sldId id="947"/>
            <p14:sldId id="985"/>
            <p14:sldId id="940"/>
            <p14:sldId id="948"/>
            <p14:sldId id="743"/>
            <p14:sldId id="949"/>
            <p14:sldId id="950"/>
            <p14:sldId id="276"/>
            <p14:sldId id="951"/>
            <p14:sldId id="268"/>
            <p14:sldId id="991"/>
            <p14:sldId id="992"/>
            <p14:sldId id="993"/>
            <p14:sldId id="990"/>
            <p14:sldId id="986"/>
            <p14:sldId id="988"/>
            <p14:sldId id="267"/>
            <p14:sldId id="800"/>
          </p14:sldIdLst>
        </p14:section>
        <p14:section name="참고자료" id="{A91D117F-7AA8-4275-82D2-6285B4B89F61}">
          <p14:sldIdLst>
            <p14:sldId id="279"/>
            <p14:sldId id="987"/>
            <p14:sldId id="631"/>
            <p14:sldId id="750"/>
            <p14:sldId id="683"/>
            <p14:sldId id="632"/>
            <p14:sldId id="721"/>
            <p14:sldId id="811"/>
            <p14:sldId id="963"/>
            <p14:sldId id="964"/>
            <p14:sldId id="288"/>
            <p14:sldId id="696"/>
            <p14:sldId id="286"/>
          </p14:sldIdLst>
        </p14:section>
        <p14:section name="별첨 자료" id="{78066150-FABF-428E-9038-87322FE02432}">
          <p14:sldIdLst>
            <p14:sldId id="968"/>
            <p14:sldId id="966"/>
            <p14:sldId id="969"/>
            <p14:sldId id="847"/>
            <p14:sldId id="848"/>
            <p14:sldId id="933"/>
            <p14:sldId id="934"/>
            <p14:sldId id="971"/>
            <p14:sldId id="972"/>
            <p14:sldId id="262"/>
            <p14:sldId id="974"/>
            <p14:sldId id="973"/>
            <p14:sldId id="975"/>
            <p14:sldId id="976"/>
            <p14:sldId id="768"/>
            <p14:sldId id="979"/>
            <p14:sldId id="981"/>
            <p14:sldId id="989"/>
            <p14:sldId id="760"/>
            <p14:sldId id="658"/>
            <p14:sldId id="621"/>
            <p14:sldId id="622"/>
            <p14:sldId id="623"/>
            <p14:sldId id="619"/>
            <p14:sldId id="656"/>
            <p14:sldId id="657"/>
            <p14:sldId id="618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96242" autoAdjust="0"/>
  </p:normalViewPr>
  <p:slideViewPr>
    <p:cSldViewPr snapToGrid="0" showGuides="1">
      <p:cViewPr varScale="1">
        <p:scale>
          <a:sx n="79" d="100"/>
          <a:sy n="79" d="100"/>
        </p:scale>
        <p:origin x="1622" y="67"/>
      </p:cViewPr>
      <p:guideLst>
        <p:guide orient="horz" pos="234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DDD8BD5-43D3-4372-AE31-332EDF684D4A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0D43FD5-7460-43AD-80AA-4706A2419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90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GIS </a:t>
            </a:r>
            <a:r>
              <a:rPr lang="ko-KR" altLang="en-US" dirty="0"/>
              <a:t>관련 전공을 하지 않은 개발자 분들이 가장 어려워하는 좌표계에 대해 간략하게 정리해보겠습니다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127</a:t>
            </a:r>
            <a:r>
              <a:rPr lang="ko-KR" altLang="en-US" dirty="0"/>
              <a:t> 등의 </a:t>
            </a:r>
            <a:r>
              <a:rPr lang="ko-KR" altLang="en-US" dirty="0" err="1"/>
              <a:t>정수값을</a:t>
            </a:r>
            <a:r>
              <a:rPr lang="ko-KR" altLang="en-US" dirty="0"/>
              <a:t> 가진 경도와 </a:t>
            </a:r>
            <a:r>
              <a:rPr lang="en-US" altLang="ko-KR" dirty="0"/>
              <a:t>37</a:t>
            </a:r>
            <a:r>
              <a:rPr lang="ko-KR" altLang="en-US" dirty="0"/>
              <a:t>도 등의 </a:t>
            </a:r>
            <a:r>
              <a:rPr lang="ko-KR" altLang="en-US" dirty="0" err="1"/>
              <a:t>정수값을</a:t>
            </a:r>
            <a:r>
              <a:rPr lang="ko-KR" altLang="en-US" dirty="0"/>
              <a:t> 가진 위도로 구성되는 경위도 좌표계는 </a:t>
            </a:r>
            <a:endParaRPr lang="en-US" altLang="ko-KR" dirty="0"/>
          </a:p>
          <a:p>
            <a:r>
              <a:rPr lang="ko-KR" altLang="en-US" dirty="0"/>
              <a:t>구 형태의 지구 전체의 좌표를 커버할 수 있는 좌표계로서 </a:t>
            </a:r>
            <a:r>
              <a:rPr lang="ko-KR" altLang="en-US" dirty="0" err="1"/>
              <a:t>지리좌표계라고</a:t>
            </a:r>
            <a:r>
              <a:rPr lang="ko-KR" altLang="en-US" dirty="0"/>
              <a:t> 불리며 현재에도 </a:t>
            </a:r>
            <a:r>
              <a:rPr lang="en-US" altLang="ko-KR" dirty="0"/>
              <a:t>GPS </a:t>
            </a:r>
            <a:r>
              <a:rPr lang="ko-KR" altLang="en-US" dirty="0"/>
              <a:t>기본 좌표 등으로 널리 사용되고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평면직각좌표계는</a:t>
            </a:r>
            <a:r>
              <a:rPr lang="ko-KR" altLang="en-US" dirty="0"/>
              <a:t> 평평한 종이나 화면 상에 표현하기도 쉽고 거리 등의 단위 표시 및 환산도 쉬운 장점이 있어서 역시 많이 이용되고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경위도 좌표계를 전지구상에 </a:t>
            </a:r>
            <a:r>
              <a:rPr lang="ko-KR" altLang="en-US" dirty="0" err="1"/>
              <a:t>평면직각좌표계로</a:t>
            </a:r>
            <a:r>
              <a:rPr lang="ko-KR" altLang="en-US" dirty="0"/>
              <a:t> 표현한 것이 일명 </a:t>
            </a:r>
            <a:r>
              <a:rPr lang="ko-KR" altLang="en-US" dirty="0" err="1"/>
              <a:t>구글좌표계라</a:t>
            </a:r>
            <a:r>
              <a:rPr lang="ko-KR" altLang="en-US" dirty="0"/>
              <a:t> 불리우는 </a:t>
            </a:r>
            <a:r>
              <a:rPr lang="en-US" altLang="ko-KR" dirty="0"/>
              <a:t>EPSG 3857 </a:t>
            </a:r>
            <a:r>
              <a:rPr lang="ko-KR" altLang="en-US" dirty="0"/>
              <a:t>좌표계입니다</a:t>
            </a:r>
            <a:r>
              <a:rPr lang="en-US" altLang="ko-KR" dirty="0"/>
              <a:t>.</a:t>
            </a:r>
          </a:p>
          <a:p>
            <a:pPr defTabSz="990752">
              <a:defRPr/>
            </a:pPr>
            <a:r>
              <a:rPr lang="ko-KR" altLang="en-US" dirty="0"/>
              <a:t>여기서 </a:t>
            </a:r>
            <a:r>
              <a:rPr lang="en-US" altLang="ko-KR" dirty="0"/>
              <a:t>EPSG</a:t>
            </a:r>
            <a:r>
              <a:rPr lang="ko-KR" altLang="en-US" dirty="0"/>
              <a:t>는 전세계적으로 통용되는 산업 표준의 좌표계 코드라고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대한민국은 더 정밀하게 서부</a:t>
            </a:r>
            <a:r>
              <a:rPr lang="en-US" altLang="ko-KR" dirty="0"/>
              <a:t>/</a:t>
            </a:r>
            <a:r>
              <a:rPr lang="ko-KR" altLang="en-US" dirty="0"/>
              <a:t>중부</a:t>
            </a:r>
            <a:r>
              <a:rPr lang="en-US" altLang="ko-KR" dirty="0"/>
              <a:t>/</a:t>
            </a:r>
            <a:r>
              <a:rPr lang="ko-KR" altLang="en-US" dirty="0"/>
              <a:t>동부원점 등으로 관할 영역을 분리한 </a:t>
            </a:r>
            <a:r>
              <a:rPr lang="en-US" altLang="ko-KR" dirty="0"/>
              <a:t>TM</a:t>
            </a:r>
            <a:r>
              <a:rPr lang="ko-KR" altLang="en-US" dirty="0"/>
              <a:t>이라고 부르는 </a:t>
            </a:r>
            <a:r>
              <a:rPr lang="ko-KR" altLang="en-US" dirty="0" err="1"/>
              <a:t>평면직각좌표계를</a:t>
            </a:r>
            <a:r>
              <a:rPr lang="ko-KR" altLang="en-US" dirty="0"/>
              <a:t> 이용하고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TM</a:t>
            </a:r>
            <a:r>
              <a:rPr lang="ko-KR" altLang="en-US" dirty="0"/>
              <a:t>은 바로 원통을 횡으로 놓은 상태에서 투영하는 </a:t>
            </a:r>
            <a:r>
              <a:rPr lang="ko-KR" altLang="en-US" dirty="0" err="1"/>
              <a:t>횡축원통도법을</a:t>
            </a:r>
            <a:r>
              <a:rPr lang="ko-KR" altLang="en-US" dirty="0"/>
              <a:t> 의미하는 </a:t>
            </a:r>
            <a:r>
              <a:rPr lang="en-US" altLang="ko-KR" dirty="0"/>
              <a:t>Transverse Mercator</a:t>
            </a:r>
            <a:r>
              <a:rPr lang="ko-KR" altLang="en-US" dirty="0"/>
              <a:t>의 약어입니다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213E-93F5-457E-9FB6-FDB4CF41145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71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구체적으로 좌표계를 확인하는 방법을 </a:t>
            </a:r>
            <a:r>
              <a:rPr lang="ko-KR" altLang="en-US" dirty="0" err="1"/>
              <a:t>설명드려보면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첫번째는 </a:t>
            </a:r>
            <a:r>
              <a:rPr lang="ko-KR" altLang="en-US" dirty="0" err="1"/>
              <a:t>공공데이터포털</a:t>
            </a:r>
            <a:r>
              <a:rPr lang="ko-KR" altLang="en-US" dirty="0"/>
              <a:t> 등에서 다운로드할 때 설명에 있는 좌표계 정보를 확인하든지 또는 </a:t>
            </a:r>
            <a:endParaRPr lang="en-US" altLang="ko-KR" dirty="0"/>
          </a:p>
          <a:p>
            <a:r>
              <a:rPr lang="ko-KR" altLang="en-US" dirty="0" err="1"/>
              <a:t>내려받은</a:t>
            </a:r>
            <a:r>
              <a:rPr lang="ko-KR" altLang="en-US" dirty="0"/>
              <a:t> </a:t>
            </a:r>
            <a:r>
              <a:rPr lang="en-US" altLang="ko-KR" dirty="0"/>
              <a:t>SHP </a:t>
            </a:r>
            <a:r>
              <a:rPr lang="ko-KR" altLang="en-US" dirty="0"/>
              <a:t>파일에 </a:t>
            </a:r>
            <a:r>
              <a:rPr lang="en-US" altLang="ko-KR" dirty="0"/>
              <a:t>.</a:t>
            </a:r>
            <a:r>
              <a:rPr lang="en-US" altLang="ko-KR" dirty="0" err="1"/>
              <a:t>prj</a:t>
            </a:r>
            <a:r>
              <a:rPr lang="ko-KR" altLang="en-US" dirty="0"/>
              <a:t>라는 좌표계 정의 파일이 포함되어 있으면 </a:t>
            </a:r>
            <a:r>
              <a:rPr lang="ko-KR" altLang="en-US" dirty="0" err="1"/>
              <a:t>텍스트에디터나</a:t>
            </a:r>
            <a:r>
              <a:rPr lang="ko-KR" altLang="en-US" dirty="0"/>
              <a:t> </a:t>
            </a:r>
            <a:r>
              <a:rPr lang="en-US" altLang="ko-KR" dirty="0"/>
              <a:t>QGIS </a:t>
            </a:r>
            <a:r>
              <a:rPr lang="ko-KR" altLang="en-US" dirty="0"/>
              <a:t>등에서 쉽게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첫번째 방법으로 안될 경우에는</a:t>
            </a:r>
            <a:endParaRPr lang="en-US" altLang="ko-KR" dirty="0"/>
          </a:p>
          <a:p>
            <a:r>
              <a:rPr lang="ko-KR" altLang="en-US" dirty="0"/>
              <a:t>원 데이터의 출처나 관리기관을 확인하는 것만으로도 어느 정도 추정이 가능합니다</a:t>
            </a:r>
            <a:r>
              <a:rPr lang="en-US" altLang="ko-KR" dirty="0"/>
              <a:t>. </a:t>
            </a:r>
            <a:r>
              <a:rPr lang="ko-KR" altLang="en-US" dirty="0"/>
              <a:t>그래도 안되면 </a:t>
            </a:r>
            <a:r>
              <a:rPr lang="en-US" altLang="ko-KR" dirty="0"/>
              <a:t>GIS </a:t>
            </a:r>
            <a:r>
              <a:rPr lang="ko-KR" altLang="en-US" dirty="0"/>
              <a:t>툴에 로딩해서 </a:t>
            </a:r>
            <a:endParaRPr lang="en-US" altLang="ko-KR" dirty="0"/>
          </a:p>
          <a:p>
            <a:r>
              <a:rPr lang="ko-KR" altLang="en-US" dirty="0"/>
              <a:t>좌표의 특성과 중심 좌표 자리 수 등을 보고 추정해볼 수 있습니다</a:t>
            </a:r>
            <a:r>
              <a:rPr lang="en-US" altLang="ko-KR" dirty="0"/>
              <a:t>.  (</a:t>
            </a:r>
            <a:r>
              <a:rPr lang="ko-KR" altLang="en-US" dirty="0"/>
              <a:t>세부 설명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과정을 거쳐서 확인이 되었는데 </a:t>
            </a:r>
            <a:r>
              <a:rPr lang="en-US" altLang="ko-KR" dirty="0"/>
              <a:t>EPSG 5174 </a:t>
            </a:r>
            <a:r>
              <a:rPr lang="ko-KR" altLang="en-US" dirty="0"/>
              <a:t>등 예전 </a:t>
            </a:r>
            <a:r>
              <a:rPr lang="ko-KR" altLang="en-US" dirty="0" err="1"/>
              <a:t>한국측지계</a:t>
            </a:r>
            <a:r>
              <a:rPr lang="ko-KR" altLang="en-US" dirty="0"/>
              <a:t> 좌표계인 경우에는 적어드린 </a:t>
            </a:r>
            <a:r>
              <a:rPr lang="en-US" altLang="ko-KR" dirty="0"/>
              <a:t>URL</a:t>
            </a:r>
            <a:r>
              <a:rPr lang="ko-KR" altLang="en-US" dirty="0"/>
              <a:t>의 좌표 변환계수를 </a:t>
            </a:r>
            <a:r>
              <a:rPr lang="en-US" altLang="ko-KR" dirty="0"/>
              <a:t>QGIS</a:t>
            </a:r>
            <a:r>
              <a:rPr lang="ko-KR" altLang="en-US" dirty="0"/>
              <a:t>나 </a:t>
            </a:r>
            <a:r>
              <a:rPr lang="ko-KR" altLang="en-US" dirty="0" err="1"/>
              <a:t>지오판다스에서</a:t>
            </a:r>
            <a:r>
              <a:rPr lang="ko-KR" altLang="en-US" dirty="0"/>
              <a:t> 커스텀 좌표계로 등록하시면 </a:t>
            </a:r>
            <a:r>
              <a:rPr lang="ko-KR" altLang="en-US" dirty="0" err="1"/>
              <a:t>세계측지계</a:t>
            </a:r>
            <a:r>
              <a:rPr lang="ko-KR" altLang="en-US" dirty="0"/>
              <a:t> 위치와 맞게 공간데이터를 </a:t>
            </a:r>
            <a:r>
              <a:rPr lang="ko-KR" altLang="en-US" dirty="0" err="1"/>
              <a:t>로딩할</a:t>
            </a:r>
            <a:r>
              <a:rPr lang="ko-KR" altLang="en-US" dirty="0"/>
              <a:t> 수 있습니다</a:t>
            </a:r>
            <a:r>
              <a:rPr lang="en-US" altLang="ko-KR" dirty="0"/>
              <a:t>.  QGIS</a:t>
            </a:r>
            <a:r>
              <a:rPr lang="ko-KR" altLang="en-US" dirty="0"/>
              <a:t>에서의 좌표계 확인 및 부여 방법은 </a:t>
            </a:r>
            <a:r>
              <a:rPr lang="en-US" altLang="ko-KR" dirty="0"/>
              <a:t>2</a:t>
            </a:r>
            <a:r>
              <a:rPr lang="ko-KR" altLang="en-US" dirty="0" err="1"/>
              <a:t>차시에</a:t>
            </a:r>
            <a:r>
              <a:rPr lang="ko-KR" altLang="en-US" dirty="0"/>
              <a:t>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213E-93F5-457E-9FB6-FDB4CF41145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4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92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611C9-DEB7-45D3-925F-08BA0A5FC48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01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0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364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8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02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352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64855-A6CE-B943-8FEC-1FFE2BF27997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1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401108"/>
            <a:ext cx="6400800" cy="1237692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18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292044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74696"/>
            <a:ext cx="8229600" cy="5670629"/>
          </a:xfrm>
        </p:spPr>
        <p:txBody>
          <a:bodyPr>
            <a:normAutofit/>
          </a:bodyPr>
          <a:lstStyle>
            <a:lvl1pPr marL="102692" indent="-102692">
              <a:spcBef>
                <a:spcPts val="300"/>
              </a:spcBef>
              <a:spcAft>
                <a:spcPts val="300"/>
              </a:spcAft>
              <a:defRPr sz="1400"/>
            </a:lvl1pPr>
            <a:lvl2pPr marL="200025" indent="-93762">
              <a:spcBef>
                <a:spcPts val="300"/>
              </a:spcBef>
              <a:spcAft>
                <a:spcPts val="300"/>
              </a:spcAft>
              <a:defRPr sz="1200"/>
            </a:lvl2pPr>
            <a:lvl3pPr marL="302717" indent="-91083">
              <a:spcBef>
                <a:spcPts val="300"/>
              </a:spcBef>
              <a:spcAft>
                <a:spcPts val="300"/>
              </a:spcAft>
              <a:defRPr sz="1200"/>
            </a:lvl3pPr>
            <a:lvl4pPr marL="453629" indent="-87511">
              <a:spcBef>
                <a:spcPts val="300"/>
              </a:spcBef>
              <a:spcAft>
                <a:spcPts val="300"/>
              </a:spcAft>
              <a:defRPr sz="1200"/>
            </a:lvl4pPr>
            <a:lvl5pPr marL="605433" indent="-78581">
              <a:spcBef>
                <a:spcPts val="300"/>
              </a:spcBef>
              <a:spcAft>
                <a:spcPts val="3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41530"/>
            <a:ext cx="2133600" cy="214133"/>
          </a:xfrm>
        </p:spPr>
        <p:txBody>
          <a:bodyPr/>
          <a:lstStyle>
            <a:lvl1pPr>
              <a:defRPr sz="900"/>
            </a:lvl1pPr>
          </a:lstStyle>
          <a:p>
            <a:fld id="{9B12E4DC-A374-45A3-A0FC-259D4B35A0FE}" type="datetime1">
              <a:rPr lang="ko-KR" altLang="en-US" smtClean="0"/>
              <a:t>2023-09-01</a:t>
            </a:fld>
            <a:endParaRPr lang="ko-KR" altLang="en-US" sz="90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41530"/>
            <a:ext cx="2895600" cy="214133"/>
          </a:xfrm>
        </p:spPr>
        <p:txBody>
          <a:bodyPr/>
          <a:lstStyle>
            <a:lvl1pPr>
              <a:defRPr sz="900"/>
            </a:lvl1pPr>
          </a:lstStyle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41530"/>
            <a:ext cx="2133600" cy="214133"/>
          </a:xfrm>
        </p:spPr>
        <p:txBody>
          <a:bodyPr/>
          <a:lstStyle>
            <a:lvl1pPr>
              <a:defRPr sz="900"/>
            </a:lvl1pPr>
          </a:lstStyle>
          <a:p>
            <a:fld id="{EA4DC891-279C-49DD-89BA-5558351A8133}" type="slidenum">
              <a:rPr lang="ko-KR" altLang="en-US" smtClean="0"/>
              <a:pPr/>
              <a:t>‹#›</a:t>
            </a:fld>
            <a:endParaRPr lang="ko-KR" altLang="en-US" sz="9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68FBA6-BE49-45A9-A51F-F227ACCF1E5C}"/>
              </a:ext>
            </a:extLst>
          </p:cNvPr>
          <p:cNvCxnSpPr>
            <a:cxnSpLocks/>
          </p:cNvCxnSpPr>
          <p:nvPr userDrawn="1"/>
        </p:nvCxnSpPr>
        <p:spPr>
          <a:xfrm>
            <a:off x="457200" y="572568"/>
            <a:ext cx="82296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66B5C68-2C68-46D0-98F8-CF5A3C855C20}"/>
              </a:ext>
            </a:extLst>
          </p:cNvPr>
          <p:cNvCxnSpPr>
            <a:cxnSpLocks/>
          </p:cNvCxnSpPr>
          <p:nvPr userDrawn="1"/>
        </p:nvCxnSpPr>
        <p:spPr>
          <a:xfrm>
            <a:off x="457200" y="6434983"/>
            <a:ext cx="82296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49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1972356"/>
            <a:ext cx="7772400" cy="1362075"/>
          </a:xfrm>
        </p:spPr>
        <p:txBody>
          <a:bodyPr anchor="ctr">
            <a:normAutofit/>
          </a:bodyPr>
          <a:lstStyle>
            <a:lvl1pPr algn="ctr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D6BE-3C69-4AA2-8B19-26C2962F0E4E}" type="datetime1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3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7BA-F3A4-46A3-A4C7-41C49852B2A1}" type="datetime1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37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B3B6-B66A-41F0-8864-6864A7C2D37A}" type="datetime1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32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68D0-486F-4864-94C7-E65B35070E59}" type="datetime1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7CC6-9CD9-45D1-9241-EB2EBC9481DC}" type="datetime1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4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60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863125"/>
            <a:ext cx="8229600" cy="5536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84260"/>
            <a:ext cx="2133600" cy="214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C087290-F350-46CA-BFB5-C86527B1F9B9}" type="datetime1">
              <a:rPr lang="ko-KR" altLang="en-US" smtClean="0"/>
              <a:t>2023-09-01</a:t>
            </a:fld>
            <a:endParaRPr lang="ko-KR" altLang="en-US" sz="80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84260"/>
            <a:ext cx="2895600" cy="214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84260"/>
            <a:ext cx="2133600" cy="214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A4DC891-279C-49DD-89BA-5558351A8133}" type="slidenum">
              <a:rPr lang="ko-KR" altLang="en-US" smtClean="0"/>
              <a:pPr/>
              <a:t>‹#›</a:t>
            </a:fld>
            <a:endParaRPr lang="ko-KR" altLang="en-US" sz="800"/>
          </a:p>
        </p:txBody>
      </p:sp>
      <p:pic>
        <p:nvPicPr>
          <p:cNvPr id="8" name="그림 7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9DD7650B-2ED5-2E06-B70E-02D667F4631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5" y="6524642"/>
            <a:ext cx="1233399" cy="2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6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dt="0"/>
  <p:txStyles>
    <p:titleStyle>
      <a:lvl1pPr algn="l" defTabSz="514350" rtl="0" eaLnBrk="1" latinLnBrk="1" hangingPunct="1">
        <a:spcBef>
          <a:spcPct val="0"/>
        </a:spcBef>
        <a:buNone/>
        <a:defRPr sz="20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1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1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1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1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eodata357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sgeo.kr/17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s://urbn-ds.tistory.com/4" TargetMode="External"/><Relationship Id="rId13" Type="http://schemas.openxmlformats.org/officeDocument/2006/relationships/hyperlink" Target="http://www.qgistutorials.com/ko/index.html" TargetMode="External"/><Relationship Id="rId3" Type="http://schemas.openxmlformats.org/officeDocument/2006/relationships/image" Target="../media/image148.png"/><Relationship Id="rId7" Type="http://schemas.openxmlformats.org/officeDocument/2006/relationships/hyperlink" Target="https://lazytree.tistory.com/77" TargetMode="External"/><Relationship Id="rId12" Type="http://schemas.openxmlformats.org/officeDocument/2006/relationships/hyperlink" Target="https://www.osgeo.kr/28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gus789789.tistory.com/198" TargetMode="External"/><Relationship Id="rId11" Type="http://schemas.openxmlformats.org/officeDocument/2006/relationships/hyperlink" Target="https://blog.daum.net/geoscience/497" TargetMode="External"/><Relationship Id="rId5" Type="http://schemas.openxmlformats.org/officeDocument/2006/relationships/hyperlink" Target="https://wooble52.tistory.com/58" TargetMode="External"/><Relationship Id="rId10" Type="http://schemas.openxmlformats.org/officeDocument/2006/relationships/hyperlink" Target="https://progworks.tistory.com/10?category=807432" TargetMode="External"/><Relationship Id="rId4" Type="http://schemas.openxmlformats.org/officeDocument/2006/relationships/hyperlink" Target="http://www.biz-gis.com/" TargetMode="External"/><Relationship Id="rId9" Type="http://schemas.openxmlformats.org/officeDocument/2006/relationships/hyperlink" Target="https://wogus789789.tistory.com/19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licdn.com/dms/image/C4E22AQFOH5NL47w7Rg/feedshare-shrink_1280/0/1675696256588?e=1678924800&amp;v=beta&amp;t=kj5g756g3QDKDAvYBUEWx_dPJl6XNOvZV4XGkYQhlA0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ertex-ai" TargetMode="External"/><Relationship Id="rId2" Type="http://schemas.openxmlformats.org/officeDocument/2006/relationships/hyperlink" Target="https://colab.research.google.com/notebooks/welcome.ipynb?hl=k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lab.research.google.com/notebooks/charts.ipynb" TargetMode="External"/><Relationship Id="rId5" Type="http://schemas.openxmlformats.org/officeDocument/2006/relationships/hyperlink" Target="https://colab.research.google.com/#scrollTo=UdRyKR44dcNI" TargetMode="External"/><Relationship Id="rId4" Type="http://schemas.openxmlformats.org/officeDocument/2006/relationships/hyperlink" Target="https://jupyter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mailto:https://colab.research.google.com/notebooks/markdown_guide.ipyn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matplotlib.org/2.0.2/gallery.html" TargetMode="External"/><Relationship Id="rId2" Type="http://schemas.openxmlformats.org/officeDocument/2006/relationships/hyperlink" Target="mailto:https://colab.research.google.com/notebooks/charts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asterio.readthedocs.io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geopandas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apely.readthedocs.io/" TargetMode="External"/><Relationship Id="rId5" Type="http://schemas.openxmlformats.org/officeDocument/2006/relationships/hyperlink" Target="https://pandas.pydata.org/" TargetMode="External"/><Relationship Id="rId4" Type="http://schemas.openxmlformats.org/officeDocument/2006/relationships/hyperlink" Target="https://numpy.org/" TargetMode="External"/><Relationship Id="rId9" Type="http://schemas.openxmlformats.org/officeDocument/2006/relationships/hyperlink" Target="https://github.com/sacridini/Awesome-Geospatial#pyth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gis.org/_images/python-gis-ecosystem.p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hyperlink" Target="http://switchfromshapefile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#type=qualitative&amp;scheme=Accent&amp;n=3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s://matplotlib.org/tutorials/colors/colormap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#type=sequential&amp;scheme=BuGn&amp;n=3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matplotlib.org/tutorials/colors/colormap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ehdrndd/222039892198" TargetMode="External"/><Relationship Id="rId2" Type="http://schemas.openxmlformats.org/officeDocument/2006/relationships/hyperlink" Target="https://niceguy1575.tistory.com/entry/Kernel-Density-EstimationKDE-%EC%BB%A4%EB%84%90%EB%B0%80%EB%8F%84%ED%95%A8%EC%88%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hyperlink" Target="https://jayhey.github.io/novelty%20detection/2017/11/08/Novelty_detection_Kernel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://www.bloter.net/archives/331829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://www.qgistutorials.com/ko/docs/basic_vector_styling.html" TargetMode="External"/><Relationship Id="rId7" Type="http://schemas.openxmlformats.org/officeDocument/2006/relationships/image" Target="../media/image90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hyperlink" Target="https://brunch.co.kr/@mapmatters/3" TargetMode="External"/><Relationship Id="rId10" Type="http://schemas.openxmlformats.org/officeDocument/2006/relationships/image" Target="../media/image93.png"/><Relationship Id="rId4" Type="http://schemas.openxmlformats.org/officeDocument/2006/relationships/hyperlink" Target="https://pro.arcgis.com/en/pro-app/help/mapping/layer-properties/data-classification-methods.htm" TargetMode="External"/><Relationship Id="rId9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ng-gis-processes.github.io/site/" TargetMode="External"/><Relationship Id="rId2" Type="http://schemas.openxmlformats.org/officeDocument/2006/relationships/hyperlink" Target="https://forrest.nyc/75-geospatial-python-and-spatial-data-science-resources-and-guid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graphicdata.science/book/intro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mailto:https://nbviewer.org/github/Tanu-N-Prabhu/Python/blob/master/Exploratory_data_Analysis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mailto:https://www.kaggle.com/code/lalitharajesh/iris-dataset-exploratory-data-analysis/noteboo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ropbox.com/scl/fo/4486lavf9ynn4bghiey04/h?dl=0&amp;rlkey=dslflw2nd8w4qfvur133p97cu" TargetMode="Externa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www.dropbox.com/scl/fo/ksvim459vl9ckqsg00ekh/h?dl=0&amp;rlkey=0t7rt6le0djiuh2rrvqb11rz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geopandas/#files" TargetMode="External"/><Relationship Id="rId2" Type="http://schemas.openxmlformats.org/officeDocument/2006/relationships/hyperlink" Target="https://www.lfd.uci.edu/~gohlke/pythonlib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3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물 속의 바다 거북">
            <a:extLst>
              <a:ext uri="{FF2B5EF4-FFF2-40B4-BE49-F238E27FC236}">
                <a16:creationId xmlns:a16="http://schemas.microsoft.com/office/drawing/2014/main" id="{0C6926DF-E5CD-F698-322E-CF0247480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615852-5AD3-4B7A-911E-A3C345602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819" y="2443207"/>
            <a:ext cx="6780362" cy="147002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활용한 </a:t>
            </a:r>
            <a:b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해양생물 공간 분석 및 시각화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0FD862-2F96-45B7-A86E-5B448054A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701396"/>
            <a:ext cx="6400800" cy="937404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2023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12158-95F9-44F8-ACDD-691D8FE3B2E5}"/>
              </a:ext>
            </a:extLst>
          </p:cNvPr>
          <p:cNvSpPr txBox="1"/>
          <p:nvPr/>
        </p:nvSpPr>
        <p:spPr>
          <a:xfrm>
            <a:off x="3266194" y="5745103"/>
            <a:ext cx="244329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이동훈 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en-US" altLang="ko-K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geodata357@gmail.com</a:t>
            </a:r>
            <a:r>
              <a:rPr lang="en-US" altLang="ko-KR" sz="1200" dirty="0">
                <a:solidFill>
                  <a:schemeClr val="bg1"/>
                </a:solidFill>
              </a:rPr>
              <a:t>)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4DA56-9CC2-3719-1B5F-C95BEC4EEF7B}"/>
              </a:ext>
            </a:extLst>
          </p:cNvPr>
          <p:cNvSpPr txBox="1"/>
          <p:nvPr/>
        </p:nvSpPr>
        <p:spPr>
          <a:xfrm>
            <a:off x="1371600" y="1182402"/>
            <a:ext cx="3004741" cy="65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맑은 고딕"/>
              </a:rPr>
              <a:t>국립해양생물자원관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맑은 고딕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맑은 고딕"/>
              </a:rPr>
              <a:t>국가해양생명자원전략센터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맑은 고딕"/>
            </a:endParaRPr>
          </a:p>
        </p:txBody>
      </p:sp>
      <p:pic>
        <p:nvPicPr>
          <p:cNvPr id="9" name="Picture 2" descr="국립해양생물자원관 | Facebook">
            <a:extLst>
              <a:ext uri="{FF2B5EF4-FFF2-40B4-BE49-F238E27FC236}">
                <a16:creationId xmlns:a16="http://schemas.microsoft.com/office/drawing/2014/main" id="{6E8BB6D1-85B2-D706-0A46-4431F5AE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8" y="1168171"/>
            <a:ext cx="675082" cy="67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1AFC0F-9711-CA09-0825-18FC062512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09" r="73520" b="31209"/>
          <a:stretch/>
        </p:blipFill>
        <p:spPr>
          <a:xfrm>
            <a:off x="2015988" y="2440998"/>
            <a:ext cx="648072" cy="80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33F2DA1-3080-81D2-A4CB-1D8FC209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6" y="3001448"/>
            <a:ext cx="8113058" cy="2649770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D826C7-B08E-4BA6-A74B-55A845F2B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VS Code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Explorer </a:t>
            </a:r>
            <a:r>
              <a:rPr lang="ko-KR" altLang="en-US" sz="1200" b="1" dirty="0"/>
              <a:t>의 실습 폴더의 </a:t>
            </a:r>
            <a:r>
              <a:rPr lang="en-US" altLang="ko-KR" sz="1200" b="1" dirty="0"/>
              <a:t>01_start.ipynb </a:t>
            </a:r>
            <a:r>
              <a:rPr lang="ko-KR" altLang="en-US" sz="1200" b="1" dirty="0"/>
              <a:t>파일을 클릭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ko-KR" altLang="en-US" sz="1200" b="1" dirty="0"/>
              <a:t>오른쪽의 화면에서 노트북 코드가 </a:t>
            </a:r>
            <a:r>
              <a:rPr lang="ko-KR" altLang="en-US" sz="1200" b="1" dirty="0" err="1"/>
              <a:t>보여짐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“import </a:t>
            </a:r>
            <a:r>
              <a:rPr lang="en-US" altLang="ko-KR" sz="1200" b="1" dirty="0" err="1"/>
              <a:t>geopandas</a:t>
            </a:r>
            <a:r>
              <a:rPr lang="en-US" altLang="ko-KR" sz="1200" b="1" dirty="0"/>
              <a:t> as gpd”</a:t>
            </a:r>
            <a:r>
              <a:rPr lang="ko-KR" altLang="en-US" sz="1200" b="1" dirty="0"/>
              <a:t>라고 표시되어 있는 </a:t>
            </a:r>
            <a:r>
              <a:rPr lang="en-US" altLang="ko-KR" sz="1200" b="1" dirty="0"/>
              <a:t>Code Cell</a:t>
            </a:r>
            <a:r>
              <a:rPr lang="ko-KR" altLang="en-US" sz="1200" b="1" dirty="0"/>
              <a:t>에 마우스를 클릭하여 </a:t>
            </a:r>
            <a:r>
              <a:rPr lang="en-US" altLang="ko-KR" sz="1200" b="1" dirty="0"/>
              <a:t>Focus</a:t>
            </a:r>
            <a:r>
              <a:rPr lang="ko-KR" altLang="en-US" sz="1200" b="1" dirty="0"/>
              <a:t>를 준 상태에서 </a:t>
            </a:r>
            <a:r>
              <a:rPr lang="en-US" altLang="ko-KR" sz="1200" b="1" dirty="0"/>
              <a:t>Ctrl + Enter </a:t>
            </a:r>
            <a:r>
              <a:rPr lang="ko-KR" altLang="en-US" sz="1200" b="1" dirty="0"/>
              <a:t>를 눌러 실행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ko-KR" altLang="en-US" sz="1200" b="1" dirty="0"/>
              <a:t>에러 없이                        실행되면 </a:t>
            </a:r>
            <a:r>
              <a:rPr lang="en-US" altLang="ko-KR" sz="1200" b="1" dirty="0" err="1"/>
              <a:t>Geopandas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패키지가 정상적으로 설치된 것임   </a:t>
            </a:r>
            <a:endParaRPr lang="en-US" altLang="ko-KR" sz="1200" b="1" dirty="0"/>
          </a:p>
          <a:p>
            <a:pPr lvl="1">
              <a:lnSpc>
                <a:spcPct val="200000"/>
              </a:lnSpc>
            </a:pPr>
            <a:endParaRPr lang="en-US" altLang="ko-KR" sz="1100" dirty="0"/>
          </a:p>
          <a:p>
            <a:pPr lvl="1">
              <a:lnSpc>
                <a:spcPct val="200000"/>
              </a:lnSpc>
            </a:pPr>
            <a:br>
              <a:rPr lang="en-US" altLang="ko-KR" sz="1100" dirty="0"/>
            </a:br>
            <a:endParaRPr lang="en-US" altLang="ko-KR" sz="1100" dirty="0"/>
          </a:p>
          <a:p>
            <a:pPr lvl="1">
              <a:lnSpc>
                <a:spcPct val="200000"/>
              </a:lnSpc>
            </a:pPr>
            <a:endParaRPr lang="en-US" altLang="ko-KR" sz="1100" dirty="0"/>
          </a:p>
          <a:p>
            <a:pPr lvl="1">
              <a:lnSpc>
                <a:spcPct val="200000"/>
              </a:lnSpc>
            </a:pPr>
            <a:endParaRPr lang="en-US" altLang="ko-KR" sz="1100" dirty="0"/>
          </a:p>
          <a:p>
            <a:pPr lvl="1">
              <a:lnSpc>
                <a:spcPct val="200000"/>
              </a:lnSpc>
            </a:pPr>
            <a:endParaRPr lang="en-US" altLang="ko-KR" sz="1100" dirty="0"/>
          </a:p>
          <a:p>
            <a:pPr lvl="1">
              <a:lnSpc>
                <a:spcPct val="200000"/>
              </a:lnSpc>
            </a:pPr>
            <a:endParaRPr lang="en-US" altLang="ko-KR" sz="1100" dirty="0"/>
          </a:p>
          <a:p>
            <a:pPr lvl="1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4BA87A-CC13-480E-8EFC-D7E76549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⑤ 주피터 노트북 실행 확인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BC35F4-5BDA-40EC-B05E-C63C0659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/>
              <a:t>파이썬을 활용한 공간 빅데이터 분석 및 시각화</a:t>
            </a:r>
            <a:endParaRPr lang="ko-KR" altLang="en-US" sz="9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9C09A2-B648-40D2-8AB6-8C9926CC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10</a:t>
            </a:fld>
            <a:endParaRPr lang="ko-KR" altLang="en-US" sz="9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5164B-6DCE-99C8-6FFE-051B81EDA44F}"/>
              </a:ext>
            </a:extLst>
          </p:cNvPr>
          <p:cNvSpPr/>
          <p:nvPr/>
        </p:nvSpPr>
        <p:spPr>
          <a:xfrm>
            <a:off x="524437" y="5086832"/>
            <a:ext cx="8095128" cy="56438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D809D5-37DF-A105-B6F4-ED207EAB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53" y="2185674"/>
            <a:ext cx="838317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203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EF0053-D1C9-44CD-9097-63FC685C4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7587"/>
            <a:ext cx="8529484" cy="865209"/>
          </a:xfrm>
        </p:spPr>
        <p:txBody>
          <a:bodyPr/>
          <a:lstStyle/>
          <a:p>
            <a:r>
              <a:rPr lang="ko-KR" altLang="en-US" dirty="0" err="1"/>
              <a:t>세계측지계를</a:t>
            </a:r>
            <a:r>
              <a:rPr lang="ko-KR" altLang="en-US" dirty="0"/>
              <a:t> 적용한 중부권역 </a:t>
            </a:r>
            <a:r>
              <a:rPr lang="en-US" altLang="ko-KR" dirty="0"/>
              <a:t>(</a:t>
            </a:r>
            <a:r>
              <a:rPr lang="ko-KR" altLang="en-US" dirty="0" err="1"/>
              <a:t>중앙자오선</a:t>
            </a:r>
            <a:r>
              <a:rPr lang="ko-KR" altLang="en-US" dirty="0"/>
              <a:t> </a:t>
            </a:r>
            <a:r>
              <a:rPr lang="en-US" altLang="ko-KR" dirty="0"/>
              <a:t>127°E) TM </a:t>
            </a:r>
            <a:r>
              <a:rPr lang="ko-KR" altLang="en-US" dirty="0" err="1"/>
              <a:t>투영좌표체계</a:t>
            </a:r>
            <a:r>
              <a:rPr lang="ko-KR" altLang="en-US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091DBE1-ECB9-4CA1-952C-E8D205F5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EPSG 5186 </a:t>
            </a:r>
            <a:r>
              <a:rPr lang="ko-KR" altLang="en-US" dirty="0"/>
              <a:t>좌표계 정보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E67785D-F366-450C-A620-27BF55ABF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94451"/>
              </p:ext>
            </p:extLst>
          </p:nvPr>
        </p:nvGraphicFramePr>
        <p:xfrm>
          <a:off x="864719" y="1149828"/>
          <a:ext cx="5724636" cy="38824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1515249743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64320287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306802561"/>
                    </a:ext>
                  </a:extLst>
                </a:gridCol>
              </a:tblGrid>
              <a:tr h="431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데이텀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Datum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Korea</a:t>
                      </a:r>
                      <a:r>
                        <a:rPr lang="ko-KR" altLang="en-US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412738"/>
                  </a:ext>
                </a:extLst>
              </a:tr>
              <a:tr h="431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타원체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Spheroid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GRS 1980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871097"/>
                  </a:ext>
                </a:extLst>
              </a:tr>
              <a:tr h="431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투영법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Projection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Transverse Mercator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785489"/>
                  </a:ext>
                </a:extLst>
              </a:tr>
              <a:tr h="431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원점의 위도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Latitude of origin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280128"/>
                  </a:ext>
                </a:extLst>
              </a:tr>
              <a:tr h="431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중앙자오선의</a:t>
                      </a: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경도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Central meridian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126403"/>
                  </a:ext>
                </a:extLst>
              </a:tr>
              <a:tr h="431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축척 계수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Scale factor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536698"/>
                  </a:ext>
                </a:extLst>
              </a:tr>
              <a:tr h="431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동향 </a:t>
                      </a:r>
                      <a:r>
                        <a:rPr lang="ko-KR" altLang="en-US" sz="1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가산값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 easting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03508"/>
                  </a:ext>
                </a:extLst>
              </a:tr>
              <a:tr h="431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북향 </a:t>
                      </a:r>
                      <a:r>
                        <a:rPr lang="ko-KR" altLang="en-US" sz="1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가산값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 northing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74616"/>
                  </a:ext>
                </a:extLst>
              </a:tr>
              <a:tr h="431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meter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73763"/>
                  </a:ext>
                </a:extLst>
              </a:tr>
            </a:tbl>
          </a:graphicData>
        </a:graphic>
      </p:graphicFrame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EBA2E0CB-695B-470D-AD13-A691908307FB}"/>
              </a:ext>
            </a:extLst>
          </p:cNvPr>
          <p:cNvSpPr/>
          <p:nvPr/>
        </p:nvSpPr>
        <p:spPr>
          <a:xfrm rot="16200000">
            <a:off x="3583020" y="2458007"/>
            <a:ext cx="288033" cy="5724637"/>
          </a:xfrm>
          <a:prstGeom prst="leftBrace">
            <a:avLst>
              <a:gd name="adj1" fmla="val 41416"/>
              <a:gd name="adj2" fmla="val 50071"/>
            </a:avLst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A11F2-FD59-4D6C-825B-C936C82EF7B0}"/>
              </a:ext>
            </a:extLst>
          </p:cNvPr>
          <p:cNvSpPr txBox="1"/>
          <p:nvPr/>
        </p:nvSpPr>
        <p:spPr>
          <a:xfrm>
            <a:off x="2448895" y="5658797"/>
            <a:ext cx="31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Korea 2000 / Central Belt 2010</a:t>
            </a:r>
            <a:endParaRPr lang="ko-KR" altLang="en-US" b="1" dirty="0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F83B318A-4CCB-4535-AB20-550FFBBD12E5}"/>
              </a:ext>
            </a:extLst>
          </p:cNvPr>
          <p:cNvSpPr/>
          <p:nvPr/>
        </p:nvSpPr>
        <p:spPr>
          <a:xfrm rot="10800000">
            <a:off x="6758446" y="1149826"/>
            <a:ext cx="347328" cy="3882466"/>
          </a:xfrm>
          <a:prstGeom prst="leftBrace">
            <a:avLst>
              <a:gd name="adj1" fmla="val 41416"/>
              <a:gd name="adj2" fmla="val 50071"/>
            </a:avLst>
          </a:prstGeom>
          <a:ln w="190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E7655-9785-487C-A471-E30498E2975B}"/>
              </a:ext>
            </a:extLst>
          </p:cNvPr>
          <p:cNvSpPr txBox="1"/>
          <p:nvPr/>
        </p:nvSpPr>
        <p:spPr>
          <a:xfrm>
            <a:off x="7274864" y="2898764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EPSG:5186</a:t>
            </a:r>
            <a:endParaRPr lang="ko-KR" altLang="en-US" b="1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2E817C-3306-4F78-9193-F3A12014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21401CC-FD0B-4AF6-B898-775EE112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100</a:t>
            </a:fld>
            <a:endParaRPr lang="ko-KR" alt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CCD963-F3EC-4DFF-8F6C-609583677819}"/>
              </a:ext>
            </a:extLst>
          </p:cNvPr>
          <p:cNvSpPr txBox="1"/>
          <p:nvPr/>
        </p:nvSpPr>
        <p:spPr>
          <a:xfrm>
            <a:off x="457200" y="6158850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</p:spTree>
    <p:extLst>
      <p:ext uri="{BB962C8B-B14F-4D97-AF65-F5344CB8AC3E}">
        <p14:creationId xmlns:p14="http://schemas.microsoft.com/office/powerpoint/2010/main" val="26839935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F5D1B7-08F9-4CBF-B264-33E4324AB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근거</a:t>
            </a:r>
            <a:r>
              <a:rPr lang="en-US" altLang="ko-KR" dirty="0"/>
              <a:t> : </a:t>
            </a:r>
            <a:r>
              <a:rPr lang="ko-KR" altLang="en-US" dirty="0"/>
              <a:t>건설교통부 고시 제</a:t>
            </a:r>
            <a:r>
              <a:rPr lang="en-US" altLang="ko-KR" dirty="0"/>
              <a:t>2004-131</a:t>
            </a:r>
            <a:r>
              <a:rPr lang="ko-KR" altLang="en-US" dirty="0"/>
              <a:t>호</a:t>
            </a:r>
            <a:endParaRPr lang="en-US" altLang="ko-KR" dirty="0"/>
          </a:p>
          <a:p>
            <a:pPr marL="425450" lvl="1" indent="0">
              <a:buNone/>
            </a:pPr>
            <a:r>
              <a:rPr lang="ko-KR" altLang="en-US" dirty="0"/>
              <a:t>전국 규모의 연속적인 자료구조를 가진 기본지리정보의 생산</a:t>
            </a:r>
            <a:r>
              <a:rPr lang="en-US" altLang="ko-KR" dirty="0"/>
              <a:t>·</a:t>
            </a:r>
            <a:r>
              <a:rPr lang="ko-KR" altLang="en-US" dirty="0"/>
              <a:t>구축에 활용하기 위하여 “기본지리정보 구축을 위한 </a:t>
            </a:r>
            <a:r>
              <a:rPr lang="ko-KR" altLang="en-US" dirty="0" err="1"/>
              <a:t>단일평면직각좌표계”를</a:t>
            </a:r>
            <a:r>
              <a:rPr lang="ko-KR" altLang="en-US" dirty="0"/>
              <a:t> 측량법시행령 제</a:t>
            </a:r>
            <a:r>
              <a:rPr lang="en-US" altLang="ko-KR" dirty="0"/>
              <a:t>2</a:t>
            </a:r>
            <a:r>
              <a:rPr lang="ko-KR" altLang="en-US" dirty="0"/>
              <a:t>조의</a:t>
            </a:r>
            <a:r>
              <a:rPr lang="en-US" altLang="ko-KR" dirty="0"/>
              <a:t>5 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항의 규정에 의거 다음과 같이 고시합니다</a:t>
            </a:r>
            <a:r>
              <a:rPr lang="en-US" altLang="ko-KR" dirty="0"/>
              <a:t>. 2004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건설교통부장관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단일평면직각좌표계의</a:t>
            </a:r>
            <a:r>
              <a:rPr lang="ko-KR" altLang="en-US" dirty="0"/>
              <a:t> 원점</a:t>
            </a:r>
            <a:endParaRPr lang="en-US" altLang="ko-KR" dirty="0"/>
          </a:p>
          <a:p>
            <a:pPr lvl="1"/>
            <a:r>
              <a:rPr lang="ko-KR" altLang="en-US" dirty="0"/>
              <a:t>명칭 </a:t>
            </a:r>
            <a:r>
              <a:rPr lang="en-US" altLang="ko-KR" dirty="0"/>
              <a:t>UTM-K (</a:t>
            </a:r>
            <a:r>
              <a:rPr lang="ko-KR" altLang="en-US" dirty="0"/>
              <a:t>한국형 </a:t>
            </a:r>
            <a:r>
              <a:rPr lang="en-US" altLang="ko-KR" dirty="0"/>
              <a:t>UTM </a:t>
            </a:r>
            <a:r>
              <a:rPr lang="ko-KR" altLang="en-US" dirty="0"/>
              <a:t>좌표계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원점의 경위도</a:t>
            </a:r>
            <a:endParaRPr lang="en-US" altLang="ko-KR" dirty="0"/>
          </a:p>
          <a:p>
            <a:pPr lvl="2"/>
            <a:r>
              <a:rPr lang="ko-KR" altLang="en-US" dirty="0"/>
              <a:t>경도 </a:t>
            </a:r>
            <a:r>
              <a:rPr lang="en-US" altLang="ko-KR" dirty="0"/>
              <a:t>: </a:t>
            </a:r>
            <a:r>
              <a:rPr lang="ko-KR" altLang="en-US" dirty="0"/>
              <a:t>동경 </a:t>
            </a:r>
            <a:r>
              <a:rPr lang="en-US" altLang="ko-KR" dirty="0"/>
              <a:t>127</a:t>
            </a:r>
            <a:r>
              <a:rPr lang="ko-KR" altLang="en-US" dirty="0"/>
              <a:t>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00.000</a:t>
            </a:r>
            <a:r>
              <a:rPr lang="ko-KR" altLang="en-US" dirty="0"/>
              <a:t>초</a:t>
            </a:r>
            <a:endParaRPr lang="en-US" altLang="ko-KR" dirty="0"/>
          </a:p>
          <a:p>
            <a:pPr lvl="2"/>
            <a:r>
              <a:rPr lang="ko-KR" altLang="en-US" dirty="0"/>
              <a:t>위도 </a:t>
            </a:r>
            <a:r>
              <a:rPr lang="en-US" altLang="ko-KR" dirty="0"/>
              <a:t>: </a:t>
            </a:r>
            <a:r>
              <a:rPr lang="ko-KR" altLang="en-US" dirty="0"/>
              <a:t>북위 </a:t>
            </a:r>
            <a:r>
              <a:rPr lang="en-US" altLang="ko-KR" dirty="0"/>
              <a:t>38</a:t>
            </a:r>
            <a:r>
              <a:rPr lang="ko-KR" altLang="en-US" dirty="0"/>
              <a:t>도 </a:t>
            </a:r>
            <a:r>
              <a:rPr lang="en-US" altLang="ko-KR" dirty="0"/>
              <a:t>00</a:t>
            </a:r>
            <a:r>
              <a:rPr lang="ko-KR" altLang="en-US" dirty="0"/>
              <a:t>분 </a:t>
            </a:r>
            <a:r>
              <a:rPr lang="en-US" altLang="ko-KR" dirty="0"/>
              <a:t>00.000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적용 구역 </a:t>
            </a:r>
            <a:r>
              <a:rPr lang="en-US" altLang="ko-KR" dirty="0"/>
              <a:t>: </a:t>
            </a:r>
            <a:r>
              <a:rPr lang="ko-KR" altLang="en-US" dirty="0"/>
              <a:t>한반도 전역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투영법</a:t>
            </a:r>
            <a:endParaRPr lang="en-US" altLang="ko-KR" dirty="0"/>
          </a:p>
          <a:p>
            <a:pPr lvl="1"/>
            <a:r>
              <a:rPr lang="en-US" altLang="ko-KR" dirty="0"/>
              <a:t>T.M (</a:t>
            </a:r>
            <a:r>
              <a:rPr lang="ko-KR" altLang="en-US" dirty="0" err="1"/>
              <a:t>횡단머케이터</a:t>
            </a:r>
            <a:r>
              <a:rPr lang="en-US" altLang="ko-KR" dirty="0"/>
              <a:t>)</a:t>
            </a:r>
            <a:r>
              <a:rPr lang="ko-KR" altLang="en-US" dirty="0"/>
              <a:t>로 하고 축척계수는 </a:t>
            </a:r>
            <a:r>
              <a:rPr lang="en-US" altLang="ko-KR" dirty="0"/>
              <a:t>0.9996</a:t>
            </a:r>
            <a:r>
              <a:rPr lang="ko-KR" altLang="en-US" dirty="0"/>
              <a:t>으로 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투영원점의 수치</a:t>
            </a:r>
            <a:endParaRPr lang="en-US" altLang="ko-KR" dirty="0"/>
          </a:p>
          <a:p>
            <a:pPr lvl="1"/>
            <a:r>
              <a:rPr lang="ko-KR" altLang="en-US" dirty="0"/>
              <a:t>기존 직각좌표와의 혼란방지와 차별화하기 위해 투영원점의 수치를 </a:t>
            </a:r>
            <a:endParaRPr lang="en-US" altLang="ko-KR" dirty="0"/>
          </a:p>
          <a:p>
            <a:pPr marL="701675" lvl="1" indent="0">
              <a:buNone/>
            </a:pPr>
            <a:r>
              <a:rPr lang="en-US" altLang="ko-KR" dirty="0"/>
              <a:t>X(N) 2,000,000m, Y(E) 1,000,000m</a:t>
            </a:r>
            <a:r>
              <a:rPr lang="ko-KR" altLang="en-US" dirty="0"/>
              <a:t>로 정함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171AF4-E8EF-4E60-892E-7B78C3544B0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266700" indent="-266700">
              <a:buFont typeface="Wingdings" panose="05000000000000000000" pitchFamily="2" charset="2"/>
              <a:buChar char="v"/>
            </a:pPr>
            <a:r>
              <a:rPr lang="ko-KR" altLang="en-US" dirty="0" err="1"/>
              <a:t>단일평면직각좌표계</a:t>
            </a:r>
            <a:r>
              <a:rPr lang="en-US" altLang="ko-KR" dirty="0"/>
              <a:t> (UTM-K) </a:t>
            </a:r>
            <a:r>
              <a:rPr lang="en-US" altLang="ko-KR" dirty="0">
                <a:solidFill>
                  <a:srgbClr val="0000FF"/>
                </a:solidFill>
              </a:rPr>
              <a:t>EPSG:5179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B1C3F3-2B5E-4DC5-B92B-D54B20CF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D38B67-742D-4F30-81C8-E5DDA4C10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101</a:t>
            </a:fld>
            <a:endParaRPr lang="ko-KR" alt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BEBB8-4CC4-4069-81E5-9429B1B8CBA3}"/>
              </a:ext>
            </a:extLst>
          </p:cNvPr>
          <p:cNvSpPr txBox="1"/>
          <p:nvPr/>
        </p:nvSpPr>
        <p:spPr>
          <a:xfrm>
            <a:off x="457200" y="6158850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</p:spTree>
    <p:extLst>
      <p:ext uri="{BB962C8B-B14F-4D97-AF65-F5344CB8AC3E}">
        <p14:creationId xmlns:p14="http://schemas.microsoft.com/office/powerpoint/2010/main" val="29189134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8CF883D-1269-4C2B-A609-D106D14D5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매핑 서비스 용도로 사용되는 변형 </a:t>
            </a:r>
            <a:r>
              <a:rPr lang="ko-KR" altLang="en-US" dirty="0" err="1"/>
              <a:t>머케이터</a:t>
            </a:r>
            <a:r>
              <a:rPr lang="ko-KR" altLang="en-US" dirty="0"/>
              <a:t> 투영법에 의한 좌표체계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다양한 명칭 </a:t>
            </a:r>
            <a:endParaRPr lang="en-US" altLang="ko-KR" dirty="0"/>
          </a:p>
          <a:p>
            <a:pPr lvl="1"/>
            <a:r>
              <a:rPr lang="en-US" altLang="ko-KR" dirty="0"/>
              <a:t>Web Mercator</a:t>
            </a:r>
          </a:p>
          <a:p>
            <a:pPr lvl="1"/>
            <a:r>
              <a:rPr lang="en-US" altLang="ko-KR" dirty="0"/>
              <a:t>Spherical Mercator </a:t>
            </a:r>
          </a:p>
          <a:p>
            <a:pPr lvl="1"/>
            <a:r>
              <a:rPr lang="en-US" altLang="ko-KR" dirty="0"/>
              <a:t>WGS 84 Web Mercator</a:t>
            </a:r>
          </a:p>
          <a:p>
            <a:pPr lvl="1"/>
            <a:r>
              <a:rPr lang="en-US" altLang="ko-KR" dirty="0"/>
              <a:t>WGS 84/Pseudo-Mercator, …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2005</a:t>
            </a:r>
            <a:r>
              <a:rPr lang="ko-KR" altLang="en-US" dirty="0"/>
              <a:t>년 </a:t>
            </a:r>
            <a:r>
              <a:rPr lang="en-US" altLang="ko-KR" dirty="0"/>
              <a:t>Google Maps</a:t>
            </a:r>
            <a:r>
              <a:rPr lang="ko-KR" altLang="en-US" dirty="0"/>
              <a:t>에서 채택한 후</a:t>
            </a:r>
            <a:r>
              <a:rPr lang="en-US" altLang="ko-KR" dirty="0"/>
              <a:t>, </a:t>
            </a:r>
            <a:r>
              <a:rPr lang="ko-KR" altLang="en-US" dirty="0"/>
              <a:t>사실상 표준으로 자리잡음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Google Maps, Bing Maps, OpenStreetMap, ArcGIS Online, </a:t>
            </a:r>
            <a:r>
              <a:rPr lang="en-US" altLang="ko-KR" dirty="0" err="1"/>
              <a:t>Mapbox</a:t>
            </a:r>
            <a:r>
              <a:rPr lang="en-US" altLang="ko-KR" dirty="0"/>
              <a:t> </a:t>
            </a:r>
            <a:r>
              <a:rPr lang="ko-KR" altLang="en-US" dirty="0"/>
              <a:t>등에서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EPSG:3857 </a:t>
            </a:r>
            <a:r>
              <a:rPr lang="ko-KR" altLang="en-US" dirty="0"/>
              <a:t>로써 통용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EB7DE2-D712-4552-8BD8-3DA9C6044A1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marL="266700" indent="-266700">
              <a:buFont typeface="Wingdings" panose="05000000000000000000" pitchFamily="2" charset="2"/>
              <a:buChar char="v"/>
            </a:pPr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 err="1"/>
              <a:t>머케이터</a:t>
            </a:r>
            <a:r>
              <a:rPr lang="ko-KR" altLang="en-US" dirty="0"/>
              <a:t> </a:t>
            </a:r>
            <a:r>
              <a:rPr lang="en-US" altLang="ko-KR" dirty="0"/>
              <a:t>(Web Mercator) </a:t>
            </a:r>
            <a:r>
              <a:rPr lang="ko-KR" altLang="en-US" dirty="0"/>
              <a:t>투영 좌표체계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B289C2-3933-40E0-90AC-196E10A8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96A20B-B18B-4BC8-B2FB-6128E7D0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102</a:t>
            </a:fld>
            <a:endParaRPr lang="ko-KR" alt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6FA18-8A6D-4F87-A41C-FC4047F5E8B0}"/>
              </a:ext>
            </a:extLst>
          </p:cNvPr>
          <p:cNvSpPr txBox="1"/>
          <p:nvPr/>
        </p:nvSpPr>
        <p:spPr>
          <a:xfrm>
            <a:off x="457200" y="6158850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</p:spTree>
    <p:extLst>
      <p:ext uri="{BB962C8B-B14F-4D97-AF65-F5344CB8AC3E}">
        <p14:creationId xmlns:p14="http://schemas.microsoft.com/office/powerpoint/2010/main" val="3269269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200" dirty="0" err="1"/>
              <a:t>OSGeo</a:t>
            </a:r>
            <a:r>
              <a:rPr lang="en-US" altLang="ko-KR" sz="1200" dirty="0"/>
              <a:t> </a:t>
            </a:r>
            <a:r>
              <a:rPr lang="ko-KR" altLang="en-US" sz="1200" dirty="0"/>
              <a:t>한국어지부의 </a:t>
            </a:r>
            <a:r>
              <a:rPr lang="en-US" altLang="ko-KR" sz="1200" dirty="0"/>
              <a:t>‘</a:t>
            </a:r>
            <a:r>
              <a:rPr lang="ko-KR" altLang="en-US" sz="1200" dirty="0"/>
              <a:t>한국 주요 좌표계 </a:t>
            </a:r>
            <a:r>
              <a:rPr lang="en-US" altLang="ko-KR" sz="1200" dirty="0"/>
              <a:t>EPSG </a:t>
            </a:r>
            <a:r>
              <a:rPr lang="ko-KR" altLang="en-US" sz="1200" dirty="0"/>
              <a:t>코드 및 </a:t>
            </a:r>
            <a:r>
              <a:rPr lang="en-US" altLang="ko-KR" sz="1200" dirty="0"/>
              <a:t>proj4 </a:t>
            </a:r>
            <a:r>
              <a:rPr lang="ko-KR" altLang="en-US" sz="1200" dirty="0"/>
              <a:t>인자 정리</a:t>
            </a:r>
            <a:r>
              <a:rPr lang="en-US" altLang="ko-KR" sz="1200" dirty="0"/>
              <a:t>＇</a:t>
            </a:r>
            <a:r>
              <a:rPr lang="ko-KR" altLang="en-US" sz="1200" dirty="0"/>
              <a:t>참조 </a:t>
            </a:r>
            <a:r>
              <a:rPr lang="en-US" altLang="ko-KR" sz="1200" dirty="0"/>
              <a:t>(</a:t>
            </a:r>
            <a:r>
              <a:rPr lang="en-US" altLang="ko-KR" sz="1200" dirty="0">
                <a:hlinkClick r:id="rId2"/>
              </a:rPr>
              <a:t>https://www.osgeo.kr/17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자주 사용하는 좌표계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88C3D81-2F3E-4B48-9BB8-38073CCB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3FE95A6-A023-4ED9-992F-BD3670F4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103</a:t>
            </a:fld>
            <a:endParaRPr lang="ko-KR" alt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AF1C7-4B53-4B57-90BC-0C9DF26FE925}"/>
              </a:ext>
            </a:extLst>
          </p:cNvPr>
          <p:cNvSpPr txBox="1"/>
          <p:nvPr/>
        </p:nvSpPr>
        <p:spPr>
          <a:xfrm>
            <a:off x="529836" y="5937083"/>
            <a:ext cx="28344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(*EPSG:  European Petroleum Survey Group)</a:t>
            </a:r>
            <a:endParaRPr lang="ko-KR" altLang="en-US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1D69127-9B72-4E0A-9EAB-A0497C782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75547"/>
              </p:ext>
            </p:extLst>
          </p:nvPr>
        </p:nvGraphicFramePr>
        <p:xfrm>
          <a:off x="493518" y="1111856"/>
          <a:ext cx="8156964" cy="4825227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92450">
                  <a:extLst>
                    <a:ext uri="{9D8B030D-6E8A-4147-A177-3AD203B41FA5}">
                      <a16:colId xmlns:a16="http://schemas.microsoft.com/office/drawing/2014/main" val="3975449500"/>
                    </a:ext>
                  </a:extLst>
                </a:gridCol>
                <a:gridCol w="840947">
                  <a:extLst>
                    <a:ext uri="{9D8B030D-6E8A-4147-A177-3AD203B41FA5}">
                      <a16:colId xmlns:a16="http://schemas.microsoft.com/office/drawing/2014/main" val="2291948160"/>
                    </a:ext>
                  </a:extLst>
                </a:gridCol>
                <a:gridCol w="840611">
                  <a:extLst>
                    <a:ext uri="{9D8B030D-6E8A-4147-A177-3AD203B41FA5}">
                      <a16:colId xmlns:a16="http://schemas.microsoft.com/office/drawing/2014/main" val="2893740702"/>
                    </a:ext>
                  </a:extLst>
                </a:gridCol>
                <a:gridCol w="489314">
                  <a:extLst>
                    <a:ext uri="{9D8B030D-6E8A-4147-A177-3AD203B41FA5}">
                      <a16:colId xmlns:a16="http://schemas.microsoft.com/office/drawing/2014/main" val="884299787"/>
                    </a:ext>
                  </a:extLst>
                </a:gridCol>
                <a:gridCol w="2711005">
                  <a:extLst>
                    <a:ext uri="{9D8B030D-6E8A-4147-A177-3AD203B41FA5}">
                      <a16:colId xmlns:a16="http://schemas.microsoft.com/office/drawing/2014/main" val="2196349994"/>
                    </a:ext>
                  </a:extLst>
                </a:gridCol>
                <a:gridCol w="1641891">
                  <a:extLst>
                    <a:ext uri="{9D8B030D-6E8A-4147-A177-3AD203B41FA5}">
                      <a16:colId xmlns:a16="http://schemas.microsoft.com/office/drawing/2014/main" val="181218089"/>
                    </a:ext>
                  </a:extLst>
                </a:gridCol>
                <a:gridCol w="1240746">
                  <a:extLst>
                    <a:ext uri="{9D8B030D-6E8A-4147-A177-3AD203B41FA5}">
                      <a16:colId xmlns:a16="http://schemas.microsoft.com/office/drawing/2014/main" val="752050991"/>
                    </a:ext>
                  </a:extLst>
                </a:gridCol>
              </a:tblGrid>
              <a:tr h="495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범위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타원체</a:t>
                      </a:r>
                      <a:br>
                        <a:rPr lang="en-US" altLang="ko-KR" sz="1200" spc="-110" baseline="0" dirty="0">
                          <a:latin typeface="+mn-ea"/>
                          <a:ea typeface="+mn-ea"/>
                        </a:rPr>
                      </a:b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적용시기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좌표계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원점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EPSG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적용 지도서비스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원점 좌표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가상이동원점 좌표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3450407"/>
                  </a:ext>
                </a:extLst>
              </a:tr>
              <a:tr h="28863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>
                          <a:latin typeface="+mn-ea"/>
                          <a:ea typeface="+mn-ea"/>
                        </a:rPr>
                        <a:t>지역</a:t>
                      </a:r>
                    </a:p>
                  </a:txBody>
                  <a:tcPr marL="36000" marR="36000" marT="36000" marB="36000"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Bessel</a:t>
                      </a:r>
                    </a:p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(~90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년대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>
                          <a:latin typeface="+mn-ea"/>
                          <a:ea typeface="+mn-ea"/>
                        </a:rPr>
                        <a:t>서부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5173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53121727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중부</a:t>
                      </a: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5174</a:t>
                      </a:r>
                      <a:endParaRPr lang="ko-KR" altLang="en-US" sz="1200" b="1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10" baseline="0" dirty="0">
                          <a:latin typeface="+mn-ea"/>
                          <a:ea typeface="+mn-ea"/>
                        </a:rPr>
                        <a:t>연속지적도</a:t>
                      </a:r>
                      <a:r>
                        <a:rPr lang="en-US" altLang="ko-KR" sz="1200" b="1" spc="-110" baseline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b="1" spc="-110" baseline="0" dirty="0">
                          <a:latin typeface="+mn-ea"/>
                          <a:ea typeface="+mn-ea"/>
                        </a:rPr>
                        <a:t>건물통합정보</a:t>
                      </a: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경도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127.00289...,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위도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38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200000, 500000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297836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>
                          <a:latin typeface="+mn-ea"/>
                          <a:ea typeface="+mn-ea"/>
                        </a:rPr>
                        <a:t>동부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5176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33769119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KATECH</a:t>
                      </a:r>
                      <a:endParaRPr lang="ko-KR" altLang="en-US" sz="1200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10" baseline="0" dirty="0">
                          <a:latin typeface="+mn-ea"/>
                          <a:ea typeface="+mn-ea"/>
                        </a:rPr>
                        <a:t>KTDB</a:t>
                      </a:r>
                      <a:r>
                        <a:rPr lang="ko-KR" altLang="en-US" sz="1200" b="0" spc="-110" baseline="0" dirty="0">
                          <a:latin typeface="+mn-ea"/>
                          <a:ea typeface="+mn-ea"/>
                        </a:rPr>
                        <a:t> 국가교통</a:t>
                      </a:r>
                      <a:r>
                        <a:rPr lang="en-US" altLang="ko-KR" sz="1200" b="0" spc="-110" baseline="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200" b="0" spc="-110" baseline="0" dirty="0">
                          <a:latin typeface="+mn-ea"/>
                          <a:ea typeface="+mn-ea"/>
                        </a:rPr>
                        <a:t>교통주제도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경도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128,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위도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38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400000, 600000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66168903"/>
                  </a:ext>
                </a:extLst>
              </a:tr>
              <a:tr h="288633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>
                          <a:latin typeface="+mn-ea"/>
                          <a:ea typeface="+mn-ea"/>
                        </a:rPr>
                        <a:t>지구</a:t>
                      </a:r>
                    </a:p>
                  </a:txBody>
                  <a:tcPr marL="36000" marR="36000" marT="36000" marB="36000"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GRS80</a:t>
                      </a:r>
                    </a:p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(2000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년대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>
                          <a:latin typeface="+mn-ea"/>
                          <a:ea typeface="+mn-ea"/>
                        </a:rPr>
                        <a:t>서부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5180</a:t>
                      </a:r>
                      <a:endParaRPr lang="ko-KR" altLang="en-US" sz="1200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33632529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중부</a:t>
                      </a: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5181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10" baseline="0" dirty="0" err="1">
                          <a:latin typeface="+mn-ea"/>
                          <a:ea typeface="+mn-ea"/>
                        </a:rPr>
                        <a:t>카카오맵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 배경지도</a:t>
                      </a: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경도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127,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위도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38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200000, 500000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254897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>
                          <a:latin typeface="+mn-ea"/>
                          <a:ea typeface="+mn-ea"/>
                        </a:rPr>
                        <a:t>동부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5183</a:t>
                      </a:r>
                      <a:endParaRPr lang="ko-KR" altLang="en-US" sz="1200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301546866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>
                          <a:latin typeface="+mn-ea"/>
                          <a:ea typeface="+mn-ea"/>
                        </a:rPr>
                        <a:t>제주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5182</a:t>
                      </a:r>
                      <a:endParaRPr lang="ko-KR" altLang="en-US" sz="1200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66543301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GRS80</a:t>
                      </a:r>
                    </a:p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1" spc="-110" baseline="0" dirty="0">
                          <a:latin typeface="+mn-ea"/>
                          <a:ea typeface="+mn-ea"/>
                        </a:rPr>
                        <a:t>2010</a:t>
                      </a:r>
                      <a:r>
                        <a:rPr lang="ko-KR" altLang="en-US" sz="1200" b="1" spc="-110" baseline="0" dirty="0">
                          <a:latin typeface="+mn-ea"/>
                          <a:ea typeface="+mn-ea"/>
                        </a:rPr>
                        <a:t>년 이후</a:t>
                      </a:r>
                      <a:br>
                        <a:rPr lang="en-US" altLang="ko-KR" sz="1200" b="1" spc="-110" baseline="0" dirty="0">
                          <a:latin typeface="+mn-ea"/>
                          <a:ea typeface="+mn-ea"/>
                        </a:rPr>
                      </a:br>
                      <a:r>
                        <a:rPr lang="ko-KR" altLang="en-US" sz="1200" b="1" spc="-110" baseline="0" dirty="0">
                          <a:latin typeface="+mn-ea"/>
                          <a:ea typeface="+mn-ea"/>
                        </a:rPr>
                        <a:t> 현재 표준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>
                          <a:latin typeface="+mn-ea"/>
                          <a:ea typeface="+mn-ea"/>
                        </a:rPr>
                        <a:t>서부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5185</a:t>
                      </a:r>
                      <a:endParaRPr lang="ko-KR" altLang="en-US" sz="1200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47899695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중부</a:t>
                      </a: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5186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경도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127,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위도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38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200000, 600000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77387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TM </a:t>
                      </a:r>
                      <a:r>
                        <a:rPr lang="ko-KR" altLang="en-US" sz="1200" spc="-110" baseline="0">
                          <a:latin typeface="+mn-ea"/>
                          <a:ea typeface="+mn-ea"/>
                        </a:rPr>
                        <a:t>동부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5187</a:t>
                      </a:r>
                      <a:endParaRPr lang="ko-KR" altLang="en-US" sz="1200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동해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울릉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원점도 별도로 있음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경도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129,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위도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38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200000, 600000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218751049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UTM-K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5179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-110" baseline="0" dirty="0" err="1">
                          <a:latin typeface="+mn-ea"/>
                          <a:ea typeface="+mn-ea"/>
                        </a:rPr>
                        <a:t>도로명지도</a:t>
                      </a:r>
                      <a:r>
                        <a:rPr lang="en-US" altLang="ko-KR" sz="1200" b="1" spc="-11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spc="-110" baseline="0" dirty="0">
                          <a:latin typeface="+mn-ea"/>
                          <a:ea typeface="+mn-ea"/>
                        </a:rPr>
                        <a:t>전자지도</a:t>
                      </a: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경도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127.5,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위도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38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1000000, 2000000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5793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WGS84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경위도</a:t>
                      </a: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4326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10" baseline="0" dirty="0">
                          <a:latin typeface="+mn-ea"/>
                          <a:ea typeface="+mn-ea"/>
                        </a:rPr>
                        <a:t>GPS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620946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UTM 52N</a:t>
                      </a:r>
                      <a:endParaRPr lang="ko-KR" altLang="en-US" sz="1200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>
                          <a:latin typeface="+mn-ea"/>
                          <a:ea typeface="+mn-ea"/>
                        </a:rPr>
                        <a:t>32652</a:t>
                      </a:r>
                      <a:endParaRPr lang="ko-KR" altLang="en-US" sz="1200" spc="-110" baseline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한반도 지역 </a:t>
                      </a:r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51N~52N/ </a:t>
                      </a:r>
                      <a:r>
                        <a:rPr lang="ko-KR" altLang="en-US" sz="1200" spc="-110" baseline="0" dirty="0">
                          <a:latin typeface="+mn-ea"/>
                          <a:ea typeface="+mn-ea"/>
                        </a:rPr>
                        <a:t>정밀도로지도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779869522"/>
                  </a:ext>
                </a:extLst>
              </a:tr>
              <a:tr h="2886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Google</a:t>
                      </a:r>
                      <a:endParaRPr lang="ko-KR" altLang="en-US" sz="1200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10" baseline="0" dirty="0">
                          <a:latin typeface="+mn-ea"/>
                          <a:ea typeface="+mn-ea"/>
                        </a:rPr>
                        <a:t>3857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10" baseline="0" dirty="0">
                          <a:latin typeface="+mn-ea"/>
                          <a:ea typeface="+mn-ea"/>
                        </a:rPr>
                        <a:t>OpenStreetMap, </a:t>
                      </a:r>
                      <a:r>
                        <a:rPr lang="ko-KR" altLang="en-US" sz="1200" b="1" spc="-110" baseline="0" dirty="0" err="1">
                          <a:latin typeface="+mn-ea"/>
                          <a:ea typeface="+mn-ea"/>
                        </a:rPr>
                        <a:t>구글맵</a:t>
                      </a:r>
                      <a:r>
                        <a:rPr lang="en-US" altLang="ko-KR" sz="1200" b="1" spc="-11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spc="-110" baseline="0" dirty="0" err="1">
                          <a:latin typeface="+mn-ea"/>
                          <a:ea typeface="+mn-ea"/>
                        </a:rPr>
                        <a:t>브이월드맵</a:t>
                      </a:r>
                      <a:r>
                        <a:rPr lang="en-US" altLang="ko-KR" sz="1200" b="1" spc="-11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spc="-110" baseline="0" dirty="0" err="1">
                          <a:latin typeface="+mn-ea"/>
                          <a:ea typeface="+mn-ea"/>
                        </a:rPr>
                        <a:t>네이버맵</a:t>
                      </a:r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1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7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2451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좌표계</a:t>
            </a:r>
            <a:r>
              <a:rPr lang="ko-KR" altLang="en-US" dirty="0"/>
              <a:t> 확인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E994E3-511D-432F-9C69-3841AD8A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F22F86-693E-41F4-9B52-7149EBBFC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104</a:t>
            </a:fld>
            <a:endParaRPr lang="ko-KR" altLang="en-US" sz="9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5D1965-06C7-4813-9FAC-C0E104292851}"/>
              </a:ext>
            </a:extLst>
          </p:cNvPr>
          <p:cNvSpPr/>
          <p:nvPr/>
        </p:nvSpPr>
        <p:spPr>
          <a:xfrm>
            <a:off x="140817" y="695173"/>
            <a:ext cx="382583" cy="10259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r>
              <a: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</a:p>
          <a:p>
            <a:r>
              <a:rPr lang="ko-KR" altLang="en-US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99B1F3-A73B-42A6-9096-E6AB5A1BCB3B}"/>
              </a:ext>
            </a:extLst>
          </p:cNvPr>
          <p:cNvSpPr/>
          <p:nvPr/>
        </p:nvSpPr>
        <p:spPr>
          <a:xfrm>
            <a:off x="140817" y="1992839"/>
            <a:ext cx="382583" cy="2417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r>
              <a: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</a:p>
          <a:p>
            <a:r>
              <a:rPr lang="ko-KR" altLang="en-US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확인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E4534C-909C-49E6-BB07-53DE9366E972}"/>
              </a:ext>
            </a:extLst>
          </p:cNvPr>
          <p:cNvSpPr/>
          <p:nvPr/>
        </p:nvSpPr>
        <p:spPr>
          <a:xfrm>
            <a:off x="4035100" y="702617"/>
            <a:ext cx="3043084" cy="23576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pPr algn="ct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Shape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(.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shp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.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shx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.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dbf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받았다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B007D-6CFE-4E52-ADFC-8AEAD30FBCA6}"/>
              </a:ext>
            </a:extLst>
          </p:cNvPr>
          <p:cNvSpPr/>
          <p:nvPr/>
        </p:nvSpPr>
        <p:spPr>
          <a:xfrm>
            <a:off x="4035100" y="1104229"/>
            <a:ext cx="3041074" cy="42680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mapshaper.org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웹사이트에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접속하여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shp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파일을 웹사이트에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Drag&amp;Drop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하고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import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  다음 지도 상에서 마우스를 움직여서 나오는 좌표의 정수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자리수를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확인한다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4B6F17-B4EA-4089-A47F-9E6C962A4C39}"/>
              </a:ext>
            </a:extLst>
          </p:cNvPr>
          <p:cNvGrpSpPr/>
          <p:nvPr/>
        </p:nvGrpSpPr>
        <p:grpSpPr>
          <a:xfrm>
            <a:off x="7194664" y="701420"/>
            <a:ext cx="1802217" cy="1137903"/>
            <a:chOff x="12514080" y="1668947"/>
            <a:chExt cx="3406987" cy="393544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C0322BC-8E4E-4996-977E-96BB321D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4080" y="1668947"/>
              <a:ext cx="3406987" cy="354811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DD16C0C-A6B6-48BA-9210-01CDB4D9AFED}"/>
                </a:ext>
              </a:extLst>
            </p:cNvPr>
            <p:cNvSpPr/>
            <p:nvPr/>
          </p:nvSpPr>
          <p:spPr>
            <a:xfrm flipH="1">
              <a:off x="12514080" y="4893226"/>
              <a:ext cx="691027" cy="711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" tIns="18000" rIns="18000" bIns="18000" rtlCol="0" anchor="t">
              <a:spAutoFit/>
            </a:bodyPr>
            <a:lstStyle/>
            <a:p>
              <a:pPr algn="ctr"/>
              <a:endPara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49AB15-A0F8-4B1D-9E71-B14AC7B03A68}"/>
              </a:ext>
            </a:extLst>
          </p:cNvPr>
          <p:cNvSpPr/>
          <p:nvPr/>
        </p:nvSpPr>
        <p:spPr>
          <a:xfrm>
            <a:off x="603201" y="2000283"/>
            <a:ext cx="2014501" cy="38390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지오코딩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(Geocoding.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주소를 좌표로 만드는 기법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FF091A-1657-407F-8A9B-9DAEB8DC7D05}"/>
              </a:ext>
            </a:extLst>
          </p:cNvPr>
          <p:cNvSpPr/>
          <p:nvPr/>
        </p:nvSpPr>
        <p:spPr>
          <a:xfrm>
            <a:off x="603203" y="702617"/>
            <a:ext cx="3313408" cy="23576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공공데이터포털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등에서 엑셀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(CSV)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파일을 받았다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C5F00B-31A2-42B3-93DE-5B59079DE032}"/>
              </a:ext>
            </a:extLst>
          </p:cNvPr>
          <p:cNvSpPr/>
          <p:nvPr/>
        </p:nvSpPr>
        <p:spPr>
          <a:xfrm>
            <a:off x="2295426" y="1199526"/>
            <a:ext cx="1621184" cy="3315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좌표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경도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X, Y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항목이 있다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25C95E-CE95-4594-9A8B-6ED426A4F571}"/>
              </a:ext>
            </a:extLst>
          </p:cNvPr>
          <p:cNvSpPr/>
          <p:nvPr/>
        </p:nvSpPr>
        <p:spPr>
          <a:xfrm>
            <a:off x="603203" y="1199526"/>
            <a:ext cx="1621184" cy="3315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항목이 있다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632D2BA-2E2E-444F-BCBC-0C3C13362C8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1706279" y="645897"/>
            <a:ext cx="261145" cy="846112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FED3F34-8989-4692-955B-73D788D706C7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16200000" flipH="1">
            <a:off x="2552390" y="645897"/>
            <a:ext cx="261145" cy="84611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B334334-28B2-4867-8EDB-56A92DA7A051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rot="16200000" flipH="1">
            <a:off x="1277497" y="1667327"/>
            <a:ext cx="469253" cy="196657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A2AE945-826A-4E45-A026-E3DB52164DF1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 rot="16200000" flipH="1">
            <a:off x="4270403" y="366645"/>
            <a:ext cx="468708" cy="2797478"/>
          </a:xfrm>
          <a:prstGeom prst="bentConnector3">
            <a:avLst>
              <a:gd name="adj1" fmla="val 7103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7CA837F-6921-408A-B3D3-EEBE2CA8831B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5473216" y="1020803"/>
            <a:ext cx="165848" cy="100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63">
            <a:extLst>
              <a:ext uri="{FF2B5EF4-FFF2-40B4-BE49-F238E27FC236}">
                <a16:creationId xmlns:a16="http://schemas.microsoft.com/office/drawing/2014/main" id="{0A076D96-628F-4FA1-AD66-597E991A96D1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 rot="16200000" flipH="1">
            <a:off x="5495213" y="1591454"/>
            <a:ext cx="468707" cy="347859"/>
          </a:xfrm>
          <a:prstGeom prst="bentConnector3">
            <a:avLst>
              <a:gd name="adj1" fmla="val 7103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DBF2E9-5FBB-415A-9831-13FF723B8A28}"/>
              </a:ext>
            </a:extLst>
          </p:cNvPr>
          <p:cNvSpPr/>
          <p:nvPr/>
        </p:nvSpPr>
        <p:spPr>
          <a:xfrm>
            <a:off x="603201" y="2415257"/>
            <a:ext cx="2014501" cy="14365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비즈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GIS(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4"/>
              </a:rPr>
              <a:t>www.biz-gis.com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자료실의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지오코딩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툴을 활용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옵션에서 원하는 좌표계를 선택할 수 있음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무료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만건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네이버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카카오 지도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 제공하는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지오코딩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기능을 활용 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일반적인 기본 좌표는 경도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위도 좌표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(EPSG 4326)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28A1D7-5D4D-4BA6-8351-B042881EA9ED}"/>
              </a:ext>
            </a:extLst>
          </p:cNvPr>
          <p:cNvSpPr/>
          <p:nvPr/>
        </p:nvSpPr>
        <p:spPr>
          <a:xfrm>
            <a:off x="2803808" y="1999738"/>
            <a:ext cx="6199375" cy="46185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pPr marL="72000" indent="-72000">
              <a:buFont typeface="+mj-lt"/>
              <a:buAutoNum type="arabicPeriod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정수 자리수가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2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(ex : 127.***, 37.***)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면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 4326</a:t>
            </a:r>
          </a:p>
          <a:p>
            <a:pPr marL="72000" indent="-72000">
              <a:buFont typeface="+mj-lt"/>
              <a:buAutoNum type="arabicPeriod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정수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자리수가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 이상인 경우가 있으면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5179 (UTM-K)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buFont typeface="+mj-lt"/>
              <a:buAutoNum type="arabicPeriod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정수 자리수가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6, 6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자리면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 5186/ 5181/ 5174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 하나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6AFD9C2-9CD8-45FA-AE7B-F99E8E026575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5400000" flipH="1" flipV="1">
            <a:off x="1396549" y="2444569"/>
            <a:ext cx="1621161" cy="1193356"/>
          </a:xfrm>
          <a:prstGeom prst="bentConnector4">
            <a:avLst>
              <a:gd name="adj1" fmla="val -14101"/>
              <a:gd name="adj2" fmla="val 92202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C33948-A556-4E90-9554-7D3708D09F2A}"/>
              </a:ext>
            </a:extLst>
          </p:cNvPr>
          <p:cNvSpPr/>
          <p:nvPr/>
        </p:nvSpPr>
        <p:spPr>
          <a:xfrm>
            <a:off x="6494172" y="2087286"/>
            <a:ext cx="2412301" cy="3062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코드는 다양한 좌표계 정보들을 식별하기 위한 산업표준 코드로 대부분의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GIS SW/ API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 사용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0C5D84-0A21-4D22-95ED-B4009B47DE01}"/>
              </a:ext>
            </a:extLst>
          </p:cNvPr>
          <p:cNvSpPr/>
          <p:nvPr/>
        </p:nvSpPr>
        <p:spPr>
          <a:xfrm>
            <a:off x="2803810" y="2624966"/>
            <a:ext cx="3053184" cy="30533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 4326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AA1986-192A-44DF-AB60-4C278D14AC7D}"/>
              </a:ext>
            </a:extLst>
          </p:cNvPr>
          <p:cNvSpPr/>
          <p:nvPr/>
        </p:nvSpPr>
        <p:spPr>
          <a:xfrm>
            <a:off x="5949999" y="2624967"/>
            <a:ext cx="3053184" cy="30533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 5179 (UTM-K)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 5186/ 5181/ 5174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1769AF-EA52-43E5-8BD6-9BEB9E3DE8D3}"/>
              </a:ext>
            </a:extLst>
          </p:cNvPr>
          <p:cNvSpPr/>
          <p:nvPr/>
        </p:nvSpPr>
        <p:spPr>
          <a:xfrm>
            <a:off x="4205519" y="2665046"/>
            <a:ext cx="1573096" cy="23563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pPr algn="ctr">
              <a:lnSpc>
                <a:spcPts val="8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GCS (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지리좌표체계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Geographic Coordinate System)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FCE559-146B-4F7A-9A2C-B30C9D02734E}"/>
              </a:ext>
            </a:extLst>
          </p:cNvPr>
          <p:cNvSpPr/>
          <p:nvPr/>
        </p:nvSpPr>
        <p:spPr>
          <a:xfrm>
            <a:off x="7345607" y="2665046"/>
            <a:ext cx="1573096" cy="23563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pPr algn="ctr">
              <a:lnSpc>
                <a:spcPts val="8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PCS (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투영좌표체계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Projected Coordinate System)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4B8430-2DA2-41BE-9198-270B12DC59EA}"/>
              </a:ext>
            </a:extLst>
          </p:cNvPr>
          <p:cNvSpPr/>
          <p:nvPr/>
        </p:nvSpPr>
        <p:spPr>
          <a:xfrm>
            <a:off x="2803808" y="2970378"/>
            <a:ext cx="3053184" cy="9803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GCS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지구를 지구본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타원체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상태로 보는 상태에서 위치를 표현할 수 있는 좌표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체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계들을 의미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GCS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 가장 대표적인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4326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GPS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 쓰는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WGS84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타원체 및 경도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위도 좌표를 쓰는 좌표계를 의미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공공데이터포털의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표준데이터 등 대부분의 엑셀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(CSV)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 제공되는 좌표의 정수 자리수가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2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대한민국의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4326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좌표계를 정의해주면 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125~131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사이의 정수 값을 가진 좌표가 동서 방향의 좌표를 의미하는 경도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(Longitude)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좌표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33~39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사이의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정수값을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가진 좌표는 남북 방향의 좌표를 의미하는 위도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(Latitude)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좌표를 의미함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AFAF3D-7241-4C81-92B5-5768F18092B0}"/>
              </a:ext>
            </a:extLst>
          </p:cNvPr>
          <p:cNvSpPr/>
          <p:nvPr/>
        </p:nvSpPr>
        <p:spPr>
          <a:xfrm>
            <a:off x="5949999" y="2970379"/>
            <a:ext cx="3053184" cy="11258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PCS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GCS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좌표를 평면 상에 투영한 좌표계를 의미하고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위에 표시한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코드들은 대한민국의 표준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평면직각좌표계들임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대한민국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평면직각좌표계를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TM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좌표계로도 부르는데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Transverse Mercator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투영법을 쓰기 때문이고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평면직각좌표계를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쓰면 거리가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meter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되고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세로 비율도 실제 비율과 맞음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측량 정확도를 위해 서부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동부 등으로 지역이 나뉘어져 있음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전국 단일 좌표계도 있는데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EPSG 5179(UTM-K)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임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국가공간정보포털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(NSDI)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 대부분의 공공데이터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SHP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UTM-K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아니면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중부좌표계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버전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시간순대로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5174 &gt; 5181 &gt; 5186)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임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따라서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정수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자리수를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보고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자리가 넘는 게 있으면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UTM-K,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아니면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5186/ 5181/ 5174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 하나를 적용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0AD0AD-6EDF-4CBA-8E1E-EF348A732AAE}"/>
              </a:ext>
            </a:extLst>
          </p:cNvPr>
          <p:cNvSpPr/>
          <p:nvPr/>
        </p:nvSpPr>
        <p:spPr>
          <a:xfrm>
            <a:off x="596900" y="4561546"/>
            <a:ext cx="8399981" cy="112585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자유 오픈소스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SW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QGIS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데스크탑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SW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qgis.org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웹사이트에 접속하여 설치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네이버맵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카카오맵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등의 배경지도를 볼 수 있는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TMS for Korea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플러그인을 설치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5"/>
              </a:rPr>
              <a:t>https://wooble52.tistory.com/58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참조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 CSV/ SHP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좌표계 정의 후 위치가 맞는지 확인할 때 필요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CSV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파일은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6"/>
              </a:rPr>
              <a:t>https://wogus789789.tistory.com/198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또는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7"/>
              </a:rPr>
              <a:t>https://lazytree.tistory.com/77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참조하여 위에서 확인한 좌표계를 정의하고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위치가 맞으면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SHP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등의 공간데이터 파일로 저장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SHP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8"/>
              </a:rPr>
              <a:t>https://urbn-ds.tistory.com/4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또는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9"/>
              </a:rPr>
              <a:t>https://wogus789789.tistory.com/197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참조하여 위에서 확인한 좌표계를 정의하고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배경지도와 위치가 맞는지 확인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2000" indent="-7200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원하는 좌표계로 변환하는 방법은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10"/>
              </a:rPr>
              <a:t>https://progworks.tistory.com/10?category=807432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참조</a:t>
            </a:r>
          </a:p>
        </p:txBody>
      </p:sp>
      <p:cxnSp>
        <p:nvCxnSpPr>
          <p:cNvPr id="37" name="연결선: 꺾임 63">
            <a:extLst>
              <a:ext uri="{FF2B5EF4-FFF2-40B4-BE49-F238E27FC236}">
                <a16:creationId xmlns:a16="http://schemas.microsoft.com/office/drawing/2014/main" id="{2C6B93D1-846B-4BD9-9027-98EF6A219157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16200000" flipH="1">
            <a:off x="6608356" y="1756732"/>
            <a:ext cx="163374" cy="157309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63">
            <a:extLst>
              <a:ext uri="{FF2B5EF4-FFF2-40B4-BE49-F238E27FC236}">
                <a16:creationId xmlns:a16="http://schemas.microsoft.com/office/drawing/2014/main" id="{889B2D00-D09B-4011-86B2-6A55022FE8B3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rot="5400000">
            <a:off x="5035263" y="1756732"/>
            <a:ext cx="163373" cy="157309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5A96085-3307-494E-9EC6-0DA44EF0ED8C}"/>
              </a:ext>
            </a:extLst>
          </p:cNvPr>
          <p:cNvSpPr/>
          <p:nvPr/>
        </p:nvSpPr>
        <p:spPr>
          <a:xfrm>
            <a:off x="140817" y="5789511"/>
            <a:ext cx="382583" cy="51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pPr algn="ctr"/>
            <a:r>
              <a:rPr lang="ko-KR" altLang="en-US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참조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AF0E10-34D2-4773-93EF-E9F4271CB43E}"/>
              </a:ext>
            </a:extLst>
          </p:cNvPr>
          <p:cNvSpPr/>
          <p:nvPr/>
        </p:nvSpPr>
        <p:spPr>
          <a:xfrm>
            <a:off x="140816" y="4561545"/>
            <a:ext cx="382583" cy="1125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ctr">
            <a:noAutofit/>
          </a:bodyPr>
          <a:lstStyle/>
          <a:p>
            <a:r>
              <a: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좌표계</a:t>
            </a:r>
            <a:endParaRPr lang="en-US" altLang="ko-KR" sz="1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정의</a:t>
            </a:r>
            <a:r>
              <a: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br>
              <a: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변환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6A1126-3D6D-42C6-A940-B0C34E17002B}"/>
              </a:ext>
            </a:extLst>
          </p:cNvPr>
          <p:cNvSpPr txBox="1"/>
          <p:nvPr/>
        </p:nvSpPr>
        <p:spPr>
          <a:xfrm>
            <a:off x="596899" y="5788405"/>
            <a:ext cx="8399981" cy="52530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>
            <a:defPPr>
              <a:defRPr lang="en-US"/>
            </a:defPPr>
            <a:lvl1pPr marL="182563" indent="-1825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72000" indent="-72000">
              <a:spcBef>
                <a:spcPts val="100"/>
              </a:spcBef>
              <a:spcAft>
                <a:spcPts val="100"/>
              </a:spcAft>
            </a:pPr>
            <a:r>
              <a:rPr lang="ko-KR" altLang="en-US" sz="900" dirty="0"/>
              <a:t>좌표계 이해하기 : </a:t>
            </a:r>
            <a:r>
              <a:rPr lang="ko-KR" altLang="en-US" sz="900" dirty="0">
                <a:hlinkClick r:id="rId11"/>
              </a:rPr>
              <a:t>https://blog.daum.net/geoscience/497</a:t>
            </a:r>
            <a:r>
              <a:rPr lang="ko-KR" altLang="en-US" sz="900" dirty="0"/>
              <a:t> </a:t>
            </a:r>
          </a:p>
          <a:p>
            <a:pPr marL="72000" indent="-72000">
              <a:spcBef>
                <a:spcPts val="100"/>
              </a:spcBef>
              <a:spcAft>
                <a:spcPts val="100"/>
              </a:spcAft>
            </a:pPr>
            <a:r>
              <a:rPr lang="ko-KR" altLang="en-US" sz="900" dirty="0"/>
              <a:t>QGIS 사용법  : </a:t>
            </a:r>
            <a:r>
              <a:rPr lang="ko-KR" altLang="en-US" sz="900" dirty="0">
                <a:hlinkClick r:id="rId12"/>
              </a:rPr>
              <a:t>https://www.osgeo.kr/283</a:t>
            </a:r>
            <a:r>
              <a:rPr lang="ko-KR" altLang="en-US" sz="900" dirty="0"/>
              <a:t>  (QGIS 등 </a:t>
            </a:r>
            <a:r>
              <a:rPr lang="ko-KR" altLang="en-US" sz="900" dirty="0" err="1"/>
              <a:t>오픈소스GIS</a:t>
            </a:r>
            <a:r>
              <a:rPr lang="ko-KR" altLang="en-US" sz="900" dirty="0"/>
              <a:t> 관련한 다양한 정보 제공)</a:t>
            </a:r>
          </a:p>
          <a:p>
            <a:pPr marL="72000" indent="-72000">
              <a:spcBef>
                <a:spcPts val="100"/>
              </a:spcBef>
              <a:spcAft>
                <a:spcPts val="100"/>
              </a:spcAft>
            </a:pPr>
            <a:r>
              <a:rPr lang="ko-KR" altLang="en-US" sz="900" dirty="0"/>
              <a:t>QGS 사용법 2 : </a:t>
            </a:r>
            <a:r>
              <a:rPr lang="ko-KR" altLang="en-US" sz="900" dirty="0">
                <a:hlinkClick r:id="rId13"/>
              </a:rPr>
              <a:t>http://www.qgistutorials.com/ko/index.html</a:t>
            </a:r>
            <a:r>
              <a:rPr lang="ko-KR" altLang="en-US" sz="900" dirty="0"/>
              <a:t>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9B27B3-E629-45D0-AE63-4E32006CE452}"/>
              </a:ext>
            </a:extLst>
          </p:cNvPr>
          <p:cNvSpPr/>
          <p:nvPr/>
        </p:nvSpPr>
        <p:spPr>
          <a:xfrm>
            <a:off x="4885906" y="1571111"/>
            <a:ext cx="2190268" cy="17358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" tIns="18000" rIns="18000" bIns="1800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자주하는 작업이면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QGIS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설치해서 쓰면 됨</a:t>
            </a:r>
          </a:p>
        </p:txBody>
      </p:sp>
    </p:spTree>
    <p:extLst>
      <p:ext uri="{BB962C8B-B14F-4D97-AF65-F5344CB8AC3E}">
        <p14:creationId xmlns:p14="http://schemas.microsoft.com/office/powerpoint/2010/main" val="814713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C011A-FE2E-170D-79C6-A5E3A5C0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 데이터 사이언스 분석 환경 </a:t>
            </a:r>
            <a:r>
              <a:rPr lang="en-US" altLang="ko-KR" dirty="0"/>
              <a:t>(2023)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172EB5-E529-599A-BC7D-59F574C6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F562C6-7A80-247F-B34C-F7653E61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11</a:t>
            </a:fld>
            <a:endParaRPr lang="ko-KR" altLang="en-US" sz="9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C3AD91-EB72-6768-F45D-2A1F98CC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1" y="672352"/>
            <a:ext cx="7347936" cy="551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E0894-52DA-A91D-3C06-3894A4F36845}"/>
              </a:ext>
            </a:extLst>
          </p:cNvPr>
          <p:cNvSpPr txBox="1"/>
          <p:nvPr/>
        </p:nvSpPr>
        <p:spPr>
          <a:xfrm>
            <a:off x="420216" y="6183304"/>
            <a:ext cx="83192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hlinkClick r:id="rId3"/>
              </a:rPr>
              <a:t>https://media.licdn.com/dms/image/C4E22AQFOH5NL47w7Rg/feedshare-shrink_1280/0/1675696256588?e=1678924800&amp;v=beta&amp;t=kj5g756g3QDKDAvYBUEWx_dPJl6XNOvZV4XGkYQhlA0</a:t>
            </a:r>
            <a:r>
              <a:rPr lang="ko-KR" alt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61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61DC-864F-D967-6330-87615C1D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8888C72-A137-C2D4-C357-6196EA3C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>
            <a:lvl1pPr algn="ctr">
              <a:defRPr sz="831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  <a:fld id="{2EA72EDF-3DF3-D54A-B87D-E1CF9DCD2A18}" type="slidenum">
              <a:rPr lang="ko-KR" altLang="en-US" smtClean="0">
                <a:latin typeface="KoPub돋움체 Medium" panose="00000600000000000000" pitchFamily="2" charset="-127"/>
              </a:rPr>
              <a:pPr>
                <a:defRPr/>
              </a:pPr>
              <a:t>12</a:t>
            </a:fld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ECB19F54-62EB-4C57-B1B1-102CDBC12637}"/>
              </a:ext>
            </a:extLst>
          </p:cNvPr>
          <p:cNvSpPr txBox="1"/>
          <p:nvPr/>
        </p:nvSpPr>
        <p:spPr>
          <a:xfrm>
            <a:off x="602244" y="884587"/>
            <a:ext cx="8084556" cy="7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179388" indent="-179388" defTabSz="939800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 kumimoji="1" sz="1400">
                <a:solidFill>
                  <a:srgbClr val="000000"/>
                </a:solidFill>
                <a:latin typeface="+mn-ea"/>
              </a:defRPr>
            </a:lvl1pPr>
            <a:lvl2pPr marL="200025" indent="-93762" defTabSz="5143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200"/>
            </a:lvl2pPr>
            <a:lvl3pPr marL="302717" indent="-91083" defTabSz="5143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1200"/>
            </a:lvl3pPr>
            <a:lvl4pPr marL="453629" indent="-87511" defTabSz="5143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200"/>
            </a:lvl4pPr>
            <a:lvl5pPr marL="605433" indent="-78581" defTabSz="5143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»"/>
              <a:defRPr sz="1200"/>
            </a:lvl5pPr>
            <a:lvl6pPr marL="1414463" indent="-128588" defTabSz="514350">
              <a:spcBef>
                <a:spcPct val="20000"/>
              </a:spcBef>
              <a:buFont typeface="Arial" pitchFamily="34" charset="0"/>
              <a:buChar char="•"/>
              <a:defRPr sz="1125"/>
            </a:lvl6pPr>
            <a:lvl7pPr marL="1671638" indent="-128588" defTabSz="514350">
              <a:spcBef>
                <a:spcPct val="20000"/>
              </a:spcBef>
              <a:buFont typeface="Arial" pitchFamily="34" charset="0"/>
              <a:buChar char="•"/>
              <a:defRPr sz="1125"/>
            </a:lvl7pPr>
            <a:lvl8pPr marL="1928813" indent="-128588" defTabSz="514350">
              <a:spcBef>
                <a:spcPct val="20000"/>
              </a:spcBef>
              <a:buFont typeface="Arial" pitchFamily="34" charset="0"/>
              <a:buChar char="•"/>
              <a:defRPr sz="1125"/>
            </a:lvl8pPr>
            <a:lvl9pPr marL="2185988" indent="-128588" defTabSz="514350">
              <a:spcBef>
                <a:spcPct val="20000"/>
              </a:spcBef>
              <a:buFont typeface="Arial" pitchFamily="34" charset="0"/>
              <a:buChar char="•"/>
              <a:defRPr sz="1125"/>
            </a:lvl9pPr>
          </a:lstStyle>
          <a:p>
            <a:r>
              <a:rPr lang="ko-KR" altLang="en-US" dirty="0"/>
              <a:t>처음부터 모든 기능을 직접 코딩하지 않고</a:t>
            </a:r>
            <a:r>
              <a:rPr lang="en-US" altLang="ko-KR" dirty="0"/>
              <a:t>, </a:t>
            </a:r>
            <a:r>
              <a:rPr lang="ko-KR" altLang="en-US" dirty="0" err="1"/>
              <a:t>불러다</a:t>
            </a:r>
            <a:r>
              <a:rPr lang="ko-KR" altLang="en-US" dirty="0"/>
              <a:t> 쓸 수 있는 기능 모음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파이썬 언어가 쉬운 것과 더불어 무료</a:t>
            </a:r>
            <a:r>
              <a:rPr lang="en-US" altLang="ko-KR" dirty="0"/>
              <a:t>/</a:t>
            </a:r>
            <a:r>
              <a:rPr lang="ko-KR" altLang="en-US" dirty="0"/>
              <a:t>오픈소스로 쓸 수 있는 방대한 패키지들로 인해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파이썬이</a:t>
            </a:r>
            <a:r>
              <a:rPr lang="ko-KR" altLang="en-US" dirty="0"/>
              <a:t> 데이터 분석 및 시각화에서 가장 각광받는 툴이 된 이유 중의 하나 </a:t>
            </a:r>
          </a:p>
        </p:txBody>
      </p:sp>
      <p:pic>
        <p:nvPicPr>
          <p:cNvPr id="3" name="Picture 2" descr="Kuva">
            <a:extLst>
              <a:ext uri="{FF2B5EF4-FFF2-40B4-BE49-F238E27FC236}">
                <a16:creationId xmlns:a16="http://schemas.microsoft.com/office/drawing/2014/main" id="{988303A4-9D1E-273C-CA0B-E30B8621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1" y="2026769"/>
            <a:ext cx="6694566" cy="335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5EF58-6FAB-1B1F-A767-0364E4278CCD}"/>
              </a:ext>
            </a:extLst>
          </p:cNvPr>
          <p:cNvSpPr txBox="1"/>
          <p:nvPr/>
        </p:nvSpPr>
        <p:spPr>
          <a:xfrm>
            <a:off x="1212490" y="5391101"/>
            <a:ext cx="4220308" cy="205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38" dirty="0"/>
              <a:t>https://twitter.com/alex_j_bowers/status/1149227896877305856?lang=fi</a:t>
            </a:r>
          </a:p>
        </p:txBody>
      </p:sp>
    </p:spTree>
    <p:extLst>
      <p:ext uri="{BB962C8B-B14F-4D97-AF65-F5344CB8AC3E}">
        <p14:creationId xmlns:p14="http://schemas.microsoft.com/office/powerpoint/2010/main" val="227694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1F324-BA2E-48E5-9174-D890DED6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파이썬 기반 공간 분석</a:t>
            </a:r>
            <a:r>
              <a:rPr lang="en-US" altLang="ko-KR" dirty="0"/>
              <a:t>/</a:t>
            </a:r>
            <a:r>
              <a:rPr lang="ko-KR" altLang="en-US" dirty="0"/>
              <a:t>시각화 환경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EA5789-B23C-4C08-AA21-94695BFC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4697"/>
            <a:ext cx="8229600" cy="571398"/>
          </a:xfrm>
        </p:spPr>
        <p:txBody>
          <a:bodyPr>
            <a:normAutofit/>
          </a:bodyPr>
          <a:lstStyle/>
          <a:p>
            <a:r>
              <a:rPr lang="ko-KR" altLang="en-US" sz="1200" dirty="0">
                <a:latin typeface="+mn-ea"/>
              </a:rPr>
              <a:t>클라우드와 로컬</a:t>
            </a:r>
            <a:r>
              <a:rPr lang="en-US" altLang="ko-KR" sz="1200" dirty="0">
                <a:latin typeface="+mn-ea"/>
              </a:rPr>
              <a:t>(PC)</a:t>
            </a:r>
            <a:r>
              <a:rPr lang="ko-KR" altLang="en-US" sz="1200" dirty="0">
                <a:latin typeface="+mn-ea"/>
              </a:rPr>
              <a:t> 등 다양한 분석환경 이용 가능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Anaconda, </a:t>
            </a:r>
            <a:r>
              <a:rPr lang="ko-KR" altLang="en-US" sz="1200" dirty="0">
                <a:latin typeface="+mn-ea"/>
              </a:rPr>
              <a:t>구글 </a:t>
            </a:r>
            <a:r>
              <a:rPr lang="ko-KR" altLang="en-US" sz="1200" dirty="0" err="1">
                <a:latin typeface="+mn-ea"/>
              </a:rPr>
              <a:t>코랩</a:t>
            </a:r>
            <a:r>
              <a:rPr lang="ko-KR" altLang="en-US" sz="1200" dirty="0">
                <a:latin typeface="+mn-ea"/>
              </a:rPr>
              <a:t> 분석 환경 설정은 맨 뒤의 별첨 참조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5BB82C-CB03-4CA5-B1AC-639D0827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AB78EF-D1EE-44C8-8883-5544548A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4554CD1D-9338-BE35-9899-B439E93AAC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6133720"/>
              </p:ext>
            </p:extLst>
          </p:nvPr>
        </p:nvGraphicFramePr>
        <p:xfrm>
          <a:off x="550403" y="1369453"/>
          <a:ext cx="8043194" cy="469863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862062">
                  <a:extLst>
                    <a:ext uri="{9D8B030D-6E8A-4147-A177-3AD203B41FA5}">
                      <a16:colId xmlns:a16="http://schemas.microsoft.com/office/drawing/2014/main" val="2935626996"/>
                    </a:ext>
                  </a:extLst>
                </a:gridCol>
                <a:gridCol w="1509762">
                  <a:extLst>
                    <a:ext uri="{9D8B030D-6E8A-4147-A177-3AD203B41FA5}">
                      <a16:colId xmlns:a16="http://schemas.microsoft.com/office/drawing/2014/main" val="1193232818"/>
                    </a:ext>
                  </a:extLst>
                </a:gridCol>
                <a:gridCol w="1723207">
                  <a:extLst>
                    <a:ext uri="{9D8B030D-6E8A-4147-A177-3AD203B41FA5}">
                      <a16:colId xmlns:a16="http://schemas.microsoft.com/office/drawing/2014/main" val="2654621514"/>
                    </a:ext>
                  </a:extLst>
                </a:gridCol>
                <a:gridCol w="3948163">
                  <a:extLst>
                    <a:ext uri="{9D8B030D-6E8A-4147-A177-3AD203B41FA5}">
                      <a16:colId xmlns:a16="http://schemas.microsoft.com/office/drawing/2014/main" val="2976385670"/>
                    </a:ext>
                  </a:extLst>
                </a:gridCol>
              </a:tblGrid>
              <a:tr h="33104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Local/ Cloud</a:t>
                      </a: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환경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666987582"/>
                  </a:ext>
                </a:extLst>
              </a:tr>
              <a:tr h="1106009">
                <a:tc rowSpan="3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Cloud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Colaboratory</a:t>
                      </a:r>
                      <a:b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구글 </a:t>
                      </a:r>
                      <a:r>
                        <a:rPr lang="ko-KR" altLang="en-US" sz="1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코랩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ctr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https://colab.research.google.com/notebooks/welcome.ipynb?hl=ko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Python(</a:t>
                      </a:r>
                      <a:r>
                        <a:rPr lang="en-US" altLang="ko-KR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Jupyter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기반 개발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 클라우드 서비스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GPU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쓸 수 있어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머신러닝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딥러닝 기반 모델링에 장점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무료이나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 제한 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유료버전인 </a:t>
                      </a:r>
                      <a:r>
                        <a:rPr lang="en-US" altLang="ko-KR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Colab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Pro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있으나 아직 한국은 미지원</a:t>
                      </a:r>
                    </a:p>
                  </a:txBody>
                  <a:tcPr marL="54000" marR="54000" marT="54000" marB="54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94350"/>
                  </a:ext>
                </a:extLst>
              </a:tr>
              <a:tr h="1041428">
                <a:tc vMerge="1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GCP </a:t>
                      </a:r>
                      <a:b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(Google Cloud Platform)</a:t>
                      </a:r>
                    </a:p>
                  </a:txBody>
                  <a:tcPr marL="54000" marR="54000" marT="54000" marB="54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3"/>
                        </a:rPr>
                        <a:t>https://cloud.google.com/vertex-ai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514350" rtl="0" eaLnBrk="1" fontAlgn="ctr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AI Platform &gt; Vertex AI </a:t>
                      </a: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VM instance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만들고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Anaconda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설치해서도 사용 가능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514350" rtl="0" eaLnBrk="1" fontAlgn="ctr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유료로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instance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켜두는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동안 과금 부과</a:t>
                      </a:r>
                      <a:b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사용자는 무료 테스트 크레딧 제공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05313"/>
                  </a:ext>
                </a:extLst>
              </a:tr>
              <a:tr h="783104">
                <a:tc vMerge="1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AWS </a:t>
                      </a:r>
                      <a:r>
                        <a:rPr lang="en-US" altLang="ko-KR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Sagemaker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aws.amazon.com/ko/sagemaker/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Python(</a:t>
                      </a:r>
                      <a:r>
                        <a:rPr lang="en-US" altLang="ko-KR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Jupyter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환경 등에서 분석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머신러닝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서비스가 가능한 </a:t>
                      </a:r>
                      <a:b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아마존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AWS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클라우드 서비스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유료로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instance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켜두는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동안 과금 부과</a:t>
                      </a:r>
                    </a:p>
                  </a:txBody>
                  <a:tcPr marL="54000" marR="54000" marT="54000" marB="54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723920"/>
                  </a:ext>
                </a:extLst>
              </a:tr>
              <a:tr h="847686">
                <a:tc rowSpan="2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Local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Anaconda</a:t>
                      </a:r>
                    </a:p>
                  </a:txBody>
                  <a:tcPr marL="54000" marR="54000" marT="54000" marB="54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www.anaconda.com/products/individual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Jupyter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Notebook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기반 대표적인 분석환경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머신러닝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개발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분석용 패키지가 기본 설치되어 있어 많이 이용</a:t>
                      </a:r>
                    </a:p>
                  </a:txBody>
                  <a:tcPr marL="54000" marR="54000" marT="54000" marB="54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82505"/>
                  </a:ext>
                </a:extLst>
              </a:tr>
              <a:tr h="58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Visual Studio Code</a:t>
                      </a:r>
                    </a:p>
                  </a:txBody>
                  <a:tcPr marL="54000" marR="54000" marT="54000" marB="540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code.visualstudio.com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MicroSoft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무료로 제공하는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IDE </a:t>
                      </a:r>
                    </a:p>
                    <a:p>
                      <a:pPr marL="171450" indent="-171450" algn="l" rtl="0" font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파이썬 연동 및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Python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익스텐션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설치하면 됨</a:t>
                      </a:r>
                    </a:p>
                  </a:txBody>
                  <a:tcPr marL="54000" marR="54000" marT="54000" marB="540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3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88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CF515-3896-6311-9B41-E7537560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188640"/>
            <a:ext cx="7718612" cy="460840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이란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E3A776-60CF-41BE-B0B3-B8CF5726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218DA-4C03-D7CD-9D3C-FB6DC8A4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F6F1F1-00E9-74F1-518C-1A719188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" y="133349"/>
            <a:ext cx="517464" cy="601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BAE483-3282-B829-A858-622BC142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" y="1018309"/>
            <a:ext cx="7996518" cy="3651886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5E20366D-9121-C960-348E-E9F092CF7C05}"/>
              </a:ext>
            </a:extLst>
          </p:cNvPr>
          <p:cNvSpPr txBox="1"/>
          <p:nvPr/>
        </p:nvSpPr>
        <p:spPr>
          <a:xfrm>
            <a:off x="4572000" y="2447802"/>
            <a:ext cx="4114800" cy="86560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179388" indent="-179388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300" b="1" dirty="0" err="1">
                <a:solidFill>
                  <a:schemeClr val="bg1"/>
                </a:solidFill>
                <a:latin typeface="+mn-ea"/>
                <a:ea typeface="+mn-ea"/>
              </a:rPr>
              <a:t>웹브라우저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 상에서 대화식으로 개발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분석할 수 있는 환경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179388" indent="-179388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분석 과정상의 데이터 조회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차트 시각화해서 보기 편함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179388" indent="-179388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개발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분석 노트처럼 공유하기 좋음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sz="1300" b="1" dirty="0" err="1">
                <a:solidFill>
                  <a:schemeClr val="bg1"/>
                </a:solidFill>
                <a:latin typeface="+mn-ea"/>
                <a:ea typeface="+mn-ea"/>
              </a:rPr>
              <a:t>Github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등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A7584-CCFB-3335-7111-2D91BFEB497A}"/>
              </a:ext>
            </a:extLst>
          </p:cNvPr>
          <p:cNvSpPr txBox="1"/>
          <p:nvPr/>
        </p:nvSpPr>
        <p:spPr>
          <a:xfrm>
            <a:off x="573741" y="5203609"/>
            <a:ext cx="7996518" cy="89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Jupyter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누리집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>
                <a:hlinkClick r:id="rId4"/>
              </a:rPr>
              <a:t>https://jupyter.org/</a:t>
            </a:r>
            <a:r>
              <a:rPr lang="ko-KR" altLang="en-US" sz="1200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Jupyter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Notebook과</a:t>
            </a:r>
            <a:r>
              <a:rPr lang="ko-KR" altLang="en-US" sz="1200" dirty="0"/>
              <a:t> 유사한 Google </a:t>
            </a:r>
            <a:r>
              <a:rPr lang="ko-KR" altLang="en-US" sz="1200" dirty="0" err="1"/>
              <a:t>Colab</a:t>
            </a:r>
            <a:r>
              <a:rPr lang="ko-KR" altLang="en-US" sz="1200" dirty="0"/>
              <a:t> 개요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5"/>
              </a:rPr>
              <a:t>https://colab.research.google.com/</a:t>
            </a:r>
            <a:r>
              <a:rPr lang="ko-KR" altLang="en-US" sz="1200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차트 시각화 개요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>
                <a:hlinkClick r:id="rId6"/>
              </a:rPr>
              <a:t>https://colab.research.google.com/notebooks/charts.ipynb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09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3AE6F-2FE3-05F4-050C-288F414F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Google </a:t>
            </a:r>
            <a:r>
              <a:rPr lang="en-US" altLang="ko-KR" dirty="0" err="1"/>
              <a:t>Colab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8FCCF6-006E-93B9-7D01-C4915B79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7D8AD3-6B85-4DA8-C144-04FC1BC5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026" name="Picture 2" descr="Colaboratory에 오신 것을 환영합니다 - Colaboratory">
            <a:extLst>
              <a:ext uri="{FF2B5EF4-FFF2-40B4-BE49-F238E27FC236}">
                <a16:creationId xmlns:a16="http://schemas.microsoft.com/office/drawing/2014/main" id="{F3517A35-5360-3E64-DC12-3031CD75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8" b="20798"/>
          <a:stretch/>
        </p:blipFill>
        <p:spPr bwMode="auto">
          <a:xfrm>
            <a:off x="457200" y="188640"/>
            <a:ext cx="789065" cy="4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DC8961-0E43-2613-B62E-FCCF03D6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80" y="910155"/>
            <a:ext cx="8303839" cy="522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83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DF904-B2E1-3CE1-28A8-9B6146B0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마크다운 </a:t>
            </a:r>
            <a:r>
              <a:rPr lang="en-US" altLang="ko-KR" dirty="0"/>
              <a:t>(Markdown)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46F13-02D2-F447-DBEF-50509D25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노트북을 연구노트</a:t>
            </a:r>
            <a:r>
              <a:rPr lang="en-US" altLang="ko-KR" dirty="0"/>
              <a:t>,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보고서처럼 만들 수 있는 마크업 언어 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https://colab.research.google.com/notebooks/markdown_guide.ipynb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1F129D-609E-3D10-9671-6A20E82D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DCA833-A4AC-13EC-0D96-714E30D47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16</a:t>
            </a:fld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CEBB7-4F54-FEFC-BE2E-7A2B62086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99" y="1448525"/>
            <a:ext cx="6294001" cy="47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8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A1D67-232F-1A94-F535-2A05C3B4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 시각화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D099D-6276-5481-1AE1-8E2204F40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Matplotlib, Seaborn,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등 다양한 차트 시각화 패키지가 있음 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https://colab.research.google.com/notebooks/charts.ipynb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https://matplotlib.org/2.0.2/gallery.html</a:t>
            </a:r>
            <a:r>
              <a:rPr lang="en-US" altLang="ko-KR" dirty="0"/>
              <a:t>  </a:t>
            </a: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01D87A-7119-B151-519C-91FFA627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B54A24-D468-EAC1-CAA4-AB67725F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17</a:t>
            </a:fld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BCA81A-0A89-79E2-EDB7-A99DDEB03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61852"/>
            <a:ext cx="3854284" cy="28412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013154-24A7-C440-EFB4-ACB5C6760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992" y="2261852"/>
            <a:ext cx="4028808" cy="28412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0625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CSV </a:t>
            </a:r>
            <a:r>
              <a:rPr lang="ko-KR" altLang="en-US" dirty="0"/>
              <a:t>파일로 포인트 </a:t>
            </a:r>
            <a:r>
              <a:rPr lang="en-US" altLang="ko-KR" dirty="0"/>
              <a:t>SHP </a:t>
            </a:r>
            <a:r>
              <a:rPr lang="ko-KR" altLang="en-US" dirty="0"/>
              <a:t>만들기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89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62499-C196-403A-38D1-91D80DBF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70EE1-D7F5-C0C7-F62B-9E1AB76E4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"MBRIS.csv"</a:t>
            </a:r>
            <a:r>
              <a:rPr lang="ko-KR" altLang="en-US" dirty="0"/>
              <a:t>와 같이 좌표 속성이 있는 </a:t>
            </a:r>
            <a:r>
              <a:rPr lang="en-US" altLang="ko-KR" dirty="0"/>
              <a:t>CSV</a:t>
            </a:r>
            <a:r>
              <a:rPr lang="ko-KR" altLang="en-US" dirty="0"/>
              <a:t>를 포인트 공간데이터로 만들고</a:t>
            </a:r>
            <a:r>
              <a:rPr lang="en-US" altLang="ko-KR" dirty="0"/>
              <a:t>, </a:t>
            </a:r>
            <a:r>
              <a:rPr lang="ko-KR" altLang="en-US" dirty="0"/>
              <a:t>시각화 및 저장할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AD334E-3AB7-EEC4-F9AC-3374048D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46C539-00F8-D2C4-0E79-0F198072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19</a:t>
            </a:fld>
            <a:endParaRPr lang="ko-KR" altLang="en-US" sz="9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1A0956-EE13-86DD-1C86-E7A5EC8CF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8" y="1810413"/>
            <a:ext cx="3357217" cy="35085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8C48E5-2F83-A7FD-596D-214717B7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58" y="1774552"/>
            <a:ext cx="2318797" cy="3508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69F411-E277-08AD-6007-745B1BDA7264}"/>
              </a:ext>
            </a:extLst>
          </p:cNvPr>
          <p:cNvSpPr txBox="1"/>
          <p:nvPr/>
        </p:nvSpPr>
        <p:spPr>
          <a:xfrm>
            <a:off x="1295735" y="5352243"/>
            <a:ext cx="287258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</a:rPr>
              <a:t>geopandas.explore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()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를 이용한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MBRIS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지도화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DC8A9-9CB3-6E9C-A3F1-2A0098757353}"/>
              </a:ext>
            </a:extLst>
          </p:cNvPr>
          <p:cNvSpPr txBox="1"/>
          <p:nvPr/>
        </p:nvSpPr>
        <p:spPr>
          <a:xfrm>
            <a:off x="4999134" y="5343278"/>
            <a:ext cx="264335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</a:rPr>
              <a:t>geopandas.plot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()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를 이용한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MBRIS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지도화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74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39DB74-6B72-4A0F-8671-6C1904D6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 차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30DCE2C-F188-4D13-9B49-E09346FB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6260E22-10EE-4601-92F6-D2B957BD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17AEA7-497C-A450-7C3E-1A75C6FA0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254296"/>
              </p:ext>
            </p:extLst>
          </p:nvPr>
        </p:nvGraphicFramePr>
        <p:xfrm>
          <a:off x="1124630" y="862402"/>
          <a:ext cx="6894740" cy="5385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00062">
                  <a:extLst>
                    <a:ext uri="{9D8B030D-6E8A-4147-A177-3AD203B41FA5}">
                      <a16:colId xmlns:a16="http://schemas.microsoft.com/office/drawing/2014/main" val="964072379"/>
                    </a:ext>
                  </a:extLst>
                </a:gridCol>
                <a:gridCol w="3848580">
                  <a:extLst>
                    <a:ext uri="{9D8B030D-6E8A-4147-A177-3AD203B41FA5}">
                      <a16:colId xmlns:a16="http://schemas.microsoft.com/office/drawing/2014/main" val="2591643628"/>
                    </a:ext>
                  </a:extLst>
                </a:gridCol>
                <a:gridCol w="1546098">
                  <a:extLst>
                    <a:ext uri="{9D8B030D-6E8A-4147-A177-3AD203B41FA5}">
                      <a16:colId xmlns:a16="http://schemas.microsoft.com/office/drawing/2014/main" val="2561702003"/>
                    </a:ext>
                  </a:extLst>
                </a:gridCol>
              </a:tblGrid>
              <a:tr h="299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 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내   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975997"/>
                  </a:ext>
                </a:extLst>
              </a:tr>
              <a:tr h="2992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10:00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~ 10:50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실습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환경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474915"/>
                  </a:ext>
                </a:extLst>
              </a:tr>
              <a:tr h="2992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 CSV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파일로 포인트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SHP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757576"/>
                  </a:ext>
                </a:extLst>
              </a:tr>
              <a:tr h="299222">
                <a:tc rowSpan="2"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11:00 ~ 11:50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 SHP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로딩 및 범주형 지도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772313"/>
                  </a:ext>
                </a:extLst>
              </a:tr>
              <a:tr h="2992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공간 조인 및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186961"/>
                  </a:ext>
                </a:extLst>
              </a:tr>
              <a:tr h="299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점심시간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51830"/>
                  </a:ext>
                </a:extLst>
              </a:tr>
              <a:tr h="299222">
                <a:tc rowSpan="3"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13:30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~ 14:20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속성 선택 및 집계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3168"/>
                  </a:ext>
                </a:extLst>
              </a:tr>
              <a:tr h="299222">
                <a:tc vMerge="1"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공간 중첩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(Overlay)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5022826"/>
                  </a:ext>
                </a:extLst>
              </a:tr>
              <a:tr h="2992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공간 조인 및 집계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313508"/>
                  </a:ext>
                </a:extLst>
              </a:tr>
              <a:tr h="299222">
                <a:tc rowSpan="3"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14:30 ~ 15:20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단계구분도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30283"/>
                  </a:ext>
                </a:extLst>
              </a:tr>
              <a:tr h="2992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공간밀도 시각화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열지도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204805"/>
                  </a:ext>
                </a:extLst>
              </a:tr>
              <a:tr h="2992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시계열 지도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766668"/>
                  </a:ext>
                </a:extLst>
              </a:tr>
              <a:tr h="299222">
                <a:tc rowSpan="3"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15:30 ~ 16:50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수치모델자료를 통한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종분포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추출 및 집계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657424"/>
                  </a:ext>
                </a:extLst>
              </a:tr>
              <a:tr h="2992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특정 해역에만 사는 특정 해역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출현종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추출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443112"/>
                  </a:ext>
                </a:extLst>
              </a:tr>
              <a:tr h="299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13.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시점 전후의 수온 및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생물종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증감률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214125"/>
                  </a:ext>
                </a:extLst>
              </a:tr>
              <a:tr h="299222">
                <a:tc rowSpan="2"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17:00 ~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17:50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14. CTD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자료를 이용한 통계 그래프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7002863"/>
                  </a:ext>
                </a:extLst>
              </a:tr>
              <a:tr h="2992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15.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독자적 실습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(Hands On)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3096"/>
                  </a:ext>
                </a:extLst>
              </a:tr>
              <a:tr h="299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정리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참고자료 및 질의응답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59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31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DB66235-FB06-4902-87DB-003329E6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개요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807312-913B-4809-A766-9918380DE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51826"/>
            <a:ext cx="8229600" cy="35934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파이썬 기반 데이터 분석에서 빼놓을 수 없는 핵심 패키지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다양한 데이터의 처리</a:t>
            </a:r>
            <a:r>
              <a:rPr lang="en-US" altLang="ko-KR" dirty="0"/>
              <a:t>(</a:t>
            </a: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저장</a:t>
            </a:r>
            <a:r>
              <a:rPr lang="en-US" altLang="ko-KR" dirty="0"/>
              <a:t>) </a:t>
            </a:r>
            <a:r>
              <a:rPr lang="ko-KR" altLang="en-US" dirty="0"/>
              <a:t>및 분석을 지원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특히</a:t>
            </a:r>
            <a:r>
              <a:rPr lang="en-US" altLang="ko-KR" dirty="0"/>
              <a:t>, R</a:t>
            </a:r>
            <a:r>
              <a:rPr lang="ko-KR" altLang="en-US" dirty="0"/>
              <a:t>의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데이터 타입을 참고하여 </a:t>
            </a:r>
            <a:r>
              <a:rPr lang="en-US" altLang="ko-KR" dirty="0"/>
              <a:t>Python</a:t>
            </a:r>
            <a:r>
              <a:rPr lang="ko-KR" altLang="en-US" dirty="0"/>
              <a:t>에서 </a:t>
            </a:r>
            <a:r>
              <a:rPr lang="en-US" altLang="ko-KR" dirty="0"/>
              <a:t>Tabular Data Type</a:t>
            </a:r>
            <a:r>
              <a:rPr lang="ko-KR" altLang="en-US" dirty="0"/>
              <a:t>을 손쉽게 처리할 수 있도록 지원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Tabular Data Type</a:t>
            </a:r>
            <a:r>
              <a:rPr lang="ko-KR" altLang="en-US" dirty="0"/>
              <a:t>은 엑셀 또는 관계형 </a:t>
            </a:r>
            <a:r>
              <a:rPr lang="en-US" altLang="ko-KR" dirty="0"/>
              <a:t>DB Table </a:t>
            </a:r>
            <a:r>
              <a:rPr lang="ko-KR" altLang="en-US" dirty="0"/>
              <a:t>즉</a:t>
            </a:r>
            <a:r>
              <a:rPr lang="en-US" altLang="ko-KR" dirty="0"/>
              <a:t>, 2</a:t>
            </a:r>
            <a:r>
              <a:rPr lang="ko-KR" altLang="en-US" dirty="0"/>
              <a:t>차원의 행과 열로 이뤄진 </a:t>
            </a:r>
            <a:r>
              <a:rPr lang="en-US" altLang="ko-KR" dirty="0"/>
              <a:t>“</a:t>
            </a:r>
            <a:r>
              <a:rPr lang="ko-KR" altLang="en-US" dirty="0"/>
              <a:t>표</a:t>
            </a:r>
            <a:r>
              <a:rPr lang="en-US" altLang="ko-KR" dirty="0"/>
              <a:t>” </a:t>
            </a:r>
            <a:r>
              <a:rPr lang="ko-KR" altLang="en-US" dirty="0"/>
              <a:t>형식의 데이터를 의미함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공개데이터의 대부분이 </a:t>
            </a:r>
            <a:r>
              <a:rPr lang="en-US" altLang="ko-KR" dirty="0"/>
              <a:t>CSV </a:t>
            </a:r>
            <a:r>
              <a:rPr lang="ko-KR" altLang="en-US" dirty="0"/>
              <a:t>또는 엑셀 파일로 제공되어 </a:t>
            </a:r>
            <a:r>
              <a:rPr lang="en-US" altLang="ko-KR" dirty="0"/>
              <a:t>PANDAS</a:t>
            </a:r>
            <a:r>
              <a:rPr lang="ko-KR" altLang="en-US" dirty="0"/>
              <a:t>를 통해 쉽게 다룰 수 있음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JSON/ XML </a:t>
            </a:r>
            <a:r>
              <a:rPr lang="ko-KR" altLang="en-US" dirty="0"/>
              <a:t>형태의 데이터도 약간의 가공을 통해 표 형태인 </a:t>
            </a:r>
            <a:r>
              <a:rPr lang="en-US" altLang="ko-KR" dirty="0" err="1"/>
              <a:t>dataframe</a:t>
            </a:r>
            <a:r>
              <a:rPr lang="ko-KR" altLang="en-US" dirty="0"/>
              <a:t>으로 변환할 수 있음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9C2A75-CC08-412A-BB4F-88F7A951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143B1-FF63-4360-822E-A4799291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97288C-3E40-4E90-B062-11DFEEB0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0" y="928627"/>
            <a:ext cx="2674189" cy="925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6572CB-06DC-4EE0-8420-721355BB7FB7}"/>
              </a:ext>
            </a:extLst>
          </p:cNvPr>
          <p:cNvSpPr txBox="1"/>
          <p:nvPr/>
        </p:nvSpPr>
        <p:spPr>
          <a:xfrm>
            <a:off x="577970" y="18913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https://pandas.pydata.org/</a:t>
            </a:r>
            <a:r>
              <a:rPr lang="ko-KR" altLang="en-US" dirty="0"/>
              <a:t> </a:t>
            </a:r>
          </a:p>
        </p:txBody>
      </p:sp>
      <p:pic>
        <p:nvPicPr>
          <p:cNvPr id="1036" name="Picture 12" descr="Panda Clipart We Bare Bears - We Bare Bears Panda Png Transparent Png (980x1476), Png Download">
            <a:extLst>
              <a:ext uri="{FF2B5EF4-FFF2-40B4-BE49-F238E27FC236}">
                <a16:creationId xmlns:a16="http://schemas.microsoft.com/office/drawing/2014/main" id="{62CAF15A-5F54-4F75-9741-D9DDAC064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337" y="845388"/>
            <a:ext cx="1265663" cy="190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E63AB-6720-49BA-9EB9-588B8A4DC8BC}"/>
              </a:ext>
            </a:extLst>
          </p:cNvPr>
          <p:cNvSpPr txBox="1"/>
          <p:nvPr/>
        </p:nvSpPr>
        <p:spPr>
          <a:xfrm>
            <a:off x="7730836" y="2941104"/>
            <a:ext cx="1417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https://wallpaperaccess.com/panda-we-bare-bears</a:t>
            </a:r>
          </a:p>
        </p:txBody>
      </p:sp>
    </p:spTree>
    <p:extLst>
      <p:ext uri="{BB962C8B-B14F-4D97-AF65-F5344CB8AC3E}">
        <p14:creationId xmlns:p14="http://schemas.microsoft.com/office/powerpoint/2010/main" val="86283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94F21-EEC2-41FA-8B81-6BDAEB1E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Cheat Sheet (1) 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609CFF-E2C4-415B-A123-79423600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A2D910-630A-4BEA-AA37-D039C037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21</a:t>
            </a:fld>
            <a:endParaRPr lang="ko-KR" alt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B3009-02ED-48D2-8F63-5AAC43D3DC25}"/>
              </a:ext>
            </a:extLst>
          </p:cNvPr>
          <p:cNvSpPr txBox="1"/>
          <p:nvPr/>
        </p:nvSpPr>
        <p:spPr>
          <a:xfrm>
            <a:off x="4114800" y="26645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/>
              <a:t>https://pandas.pydata.org/Pandas_Cheat_Sheet.pdf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2D10D2C-98ED-4794-90CC-781DF4A12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510" y="674688"/>
            <a:ext cx="7348979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94F21-EEC2-41FA-8B81-6BDAEB1E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Cheat Sheet (2) 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609CFF-E2C4-415B-A123-79423600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A2D910-630A-4BEA-AA37-D039C037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22</a:t>
            </a:fld>
            <a:endParaRPr lang="ko-KR" alt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B3009-02ED-48D2-8F63-5AAC43D3DC25}"/>
              </a:ext>
            </a:extLst>
          </p:cNvPr>
          <p:cNvSpPr txBox="1"/>
          <p:nvPr/>
        </p:nvSpPr>
        <p:spPr>
          <a:xfrm>
            <a:off x="4114800" y="26645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/>
              <a:t>https://pandas.pydata.org/Pandas_Cheat_Sheet.pdf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9AAF8DC-3B38-410B-953E-1E3DD6616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101" y="674688"/>
            <a:ext cx="7313797" cy="5670550"/>
          </a:xfrm>
        </p:spPr>
      </p:pic>
    </p:spTree>
    <p:extLst>
      <p:ext uri="{BB962C8B-B14F-4D97-AF65-F5344CB8AC3E}">
        <p14:creationId xmlns:p14="http://schemas.microsoft.com/office/powerpoint/2010/main" val="489678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61DC-864F-D967-6330-87615C1D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 데이터 처리 및 분석용 패키지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6014B05-35D9-6B2A-5BB9-963CF69F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>
            <a:lvl1pPr algn="ctr">
              <a:defRPr sz="831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  <a:fld id="{2EA72EDF-3DF3-D54A-B87D-E1CF9DCD2A18}" type="slidenum">
              <a:rPr lang="ko-KR" altLang="en-US" smtClean="0">
                <a:latin typeface="KoPub돋움체 Medium" panose="00000600000000000000" pitchFamily="2" charset="-127"/>
              </a:rPr>
              <a:pPr>
                <a:defRPr/>
              </a:pPr>
              <a:t>23</a:t>
            </a:fld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51F685-A558-3A15-92C1-83BD04DD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76" y="2091556"/>
            <a:ext cx="2397960" cy="2368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697A00-4297-7EC9-C8C5-892CB449AB81}"/>
              </a:ext>
            </a:extLst>
          </p:cNvPr>
          <p:cNvSpPr txBox="1"/>
          <p:nvPr/>
        </p:nvSpPr>
        <p:spPr>
          <a:xfrm>
            <a:off x="911377" y="4478834"/>
            <a:ext cx="2358407" cy="220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31" dirty="0"/>
              <a:t>https://geobgu.xyz/py/index.html#</a:t>
            </a: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52C67A4B-F195-9DAD-A1D3-83B7BBA2F006}"/>
              </a:ext>
            </a:extLst>
          </p:cNvPr>
          <p:cNvGraphicFramePr>
            <a:graphicFrameLocks/>
          </p:cNvGraphicFramePr>
          <p:nvPr/>
        </p:nvGraphicFramePr>
        <p:xfrm>
          <a:off x="3774373" y="2171059"/>
          <a:ext cx="4785762" cy="228854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20831">
                  <a:extLst>
                    <a:ext uri="{9D8B030D-6E8A-4147-A177-3AD203B41FA5}">
                      <a16:colId xmlns:a16="http://schemas.microsoft.com/office/drawing/2014/main" val="987864186"/>
                    </a:ext>
                  </a:extLst>
                </a:gridCol>
                <a:gridCol w="2180528">
                  <a:extLst>
                    <a:ext uri="{9D8B030D-6E8A-4147-A177-3AD203B41FA5}">
                      <a16:colId xmlns:a16="http://schemas.microsoft.com/office/drawing/2014/main" val="3117787967"/>
                    </a:ext>
                  </a:extLst>
                </a:gridCol>
                <a:gridCol w="1784403">
                  <a:extLst>
                    <a:ext uri="{9D8B030D-6E8A-4147-A177-3AD203B41FA5}">
                      <a16:colId xmlns:a16="http://schemas.microsoft.com/office/drawing/2014/main" val="752040009"/>
                    </a:ext>
                  </a:extLst>
                </a:gridCol>
              </a:tblGrid>
              <a:tr h="309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Package</a:t>
                      </a:r>
                      <a:endParaRPr lang="en-US" sz="1000" b="1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주요 기능</a:t>
                      </a:r>
                      <a:endParaRPr lang="ko-KR" altLang="en-US" sz="1000" b="1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Website</a:t>
                      </a:r>
                      <a:endParaRPr lang="en-US" sz="1000" b="1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extLst>
                  <a:ext uri="{0D108BD9-81ED-4DB2-BD59-A6C34878D82A}">
                    <a16:rowId xmlns:a16="http://schemas.microsoft.com/office/drawing/2014/main" val="264710062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numpy</a:t>
                      </a:r>
                      <a:endParaRPr lang="en-US" sz="900" b="0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배열 처리 관련 패키지</a:t>
                      </a:r>
                      <a:endParaRPr lang="ko-KR" altLang="en-US" sz="1000" b="0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latin typeface="+mn-ea"/>
                          <a:ea typeface="+mn-ea"/>
                          <a:hlinkClick r:id="rId4"/>
                        </a:rPr>
                        <a:t>https://numpy.org/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extLst>
                  <a:ext uri="{0D108BD9-81ED-4DB2-BD59-A6C34878D82A}">
                    <a16:rowId xmlns:a16="http://schemas.microsoft.com/office/drawing/2014/main" val="2075602304"/>
                  </a:ext>
                </a:extLst>
              </a:tr>
              <a:tr h="5248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pandas</a:t>
                      </a:r>
                      <a:endParaRPr lang="en-US" sz="900" b="0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데이터프레임</a:t>
                      </a:r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차원 행렬 구조의 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. RDBMS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Table)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처리 패키지</a:t>
                      </a:r>
                      <a:endParaRPr lang="ko-KR" altLang="en-US" sz="1000" b="0" i="0" u="none" strike="noStrike" dirty="0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latin typeface="+mn-ea"/>
                          <a:ea typeface="+mn-ea"/>
                          <a:hlinkClick r:id="rId5"/>
                        </a:rPr>
                        <a:t>https://pandas.pydata.org/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extLst>
                  <a:ext uri="{0D108BD9-81ED-4DB2-BD59-A6C34878D82A}">
                    <a16:rowId xmlns:a16="http://schemas.microsoft.com/office/drawing/2014/main" val="2603785504"/>
                  </a:ext>
                </a:extLst>
              </a:tr>
              <a:tr h="309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shapely</a:t>
                      </a:r>
                      <a:endParaRPr lang="en-US" sz="900" b="0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Vector geometries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처리 패키지</a:t>
                      </a:r>
                      <a:endParaRPr lang="ko-KR" altLang="en-US" sz="1000" b="0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latin typeface="+mn-ea"/>
                          <a:ea typeface="+mn-ea"/>
                          <a:hlinkClick r:id="rId6"/>
                        </a:rPr>
                        <a:t>https://shapely.readthedocs.io/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extLst>
                  <a:ext uri="{0D108BD9-81ED-4DB2-BD59-A6C34878D82A}">
                    <a16:rowId xmlns:a16="http://schemas.microsoft.com/office/drawing/2014/main" val="751235072"/>
                  </a:ext>
                </a:extLst>
              </a:tr>
              <a:tr h="5248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geopandas</a:t>
                      </a:r>
                      <a:endParaRPr lang="en-US" sz="900" b="0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SHP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등 벡터 공간데이터 </a:t>
                      </a:r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공간데이터프레임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처리 패키지</a:t>
                      </a:r>
                      <a:endParaRPr lang="ko-KR" altLang="en-US" sz="1000" b="0" i="0" u="none" strike="noStrike" dirty="0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latin typeface="+mn-ea"/>
                          <a:ea typeface="+mn-ea"/>
                          <a:hlinkClick r:id="rId7"/>
                        </a:rPr>
                        <a:t>https://geopandas.org/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extLst>
                  <a:ext uri="{0D108BD9-81ED-4DB2-BD59-A6C34878D82A}">
                    <a16:rowId xmlns:a16="http://schemas.microsoft.com/office/drawing/2014/main" val="954307437"/>
                  </a:ext>
                </a:extLst>
              </a:tr>
              <a:tr h="2962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rasterio</a:t>
                      </a:r>
                      <a:endParaRPr lang="en-US" sz="900" b="0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Raster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데이터 처리 패키지</a:t>
                      </a:r>
                      <a:endParaRPr lang="ko-KR" altLang="en-US" sz="1000" b="0" i="0" u="none" strike="noStrike">
                        <a:solidFill>
                          <a:srgbClr val="21252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 dirty="0">
                          <a:effectLst/>
                          <a:latin typeface="+mn-ea"/>
                          <a:ea typeface="+mn-ea"/>
                          <a:hlinkClick r:id="rId8"/>
                        </a:rPr>
                        <a:t>https://rasterio.readthedocs.io/</a:t>
                      </a:r>
                      <a:endParaRPr lang="en-US" sz="800" b="0" i="0" u="sng" strike="noStrike" dirty="0">
                        <a:solidFill>
                          <a:srgbClr val="0563C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16615" marB="16615" anchor="ctr"/>
                </a:tc>
                <a:extLst>
                  <a:ext uri="{0D108BD9-81ED-4DB2-BD59-A6C34878D82A}">
                    <a16:rowId xmlns:a16="http://schemas.microsoft.com/office/drawing/2014/main" val="2177919568"/>
                  </a:ext>
                </a:extLst>
              </a:tr>
            </a:tbl>
          </a:graphicData>
        </a:graphic>
      </p:graphicFrame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96775A4-7BCD-5C44-0F9C-FA941255CE35}"/>
              </a:ext>
            </a:extLst>
          </p:cNvPr>
          <p:cNvSpPr txBox="1">
            <a:spLocks/>
          </p:cNvSpPr>
          <p:nvPr/>
        </p:nvSpPr>
        <p:spPr>
          <a:xfrm>
            <a:off x="422031" y="5489537"/>
            <a:ext cx="7596554" cy="631456"/>
          </a:xfrm>
          <a:prstGeom prst="rect">
            <a:avLst/>
          </a:prstGeom>
        </p:spPr>
        <p:txBody>
          <a:bodyPr vert="horz" lIns="84406" tIns="42203" rIns="84406" bIns="42203" rtlCol="0">
            <a:normAutofit/>
          </a:bodyPr>
          <a:lstStyle>
            <a:lvl1pPr marL="102692" indent="-102692" algn="l" defTabSz="514350" rtl="0" eaLnBrk="1" latinLnBrk="1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0025" indent="-93762" algn="l" defTabSz="514350" rtl="0" eaLnBrk="1" latinLnBrk="1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17" indent="-91083" algn="l" defTabSz="514350" rtl="0" eaLnBrk="1" latinLnBrk="1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629" indent="-87511" algn="l" defTabSz="514350" rtl="0" eaLnBrk="1" latinLnBrk="1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33" indent="-78581" algn="l" defTabSz="514350" rtl="0" eaLnBrk="1" latinLnBrk="1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92" dirty="0"/>
              <a:t>기타</a:t>
            </a:r>
            <a:endParaRPr lang="en-US" altLang="ko-KR" sz="1292" dirty="0"/>
          </a:p>
          <a:p>
            <a:pPr lvl="1"/>
            <a:r>
              <a:rPr lang="ko-KR" altLang="en-US" sz="1108" dirty="0"/>
              <a:t> </a:t>
            </a:r>
            <a:r>
              <a:rPr lang="en-US" altLang="ko-KR" sz="1108" dirty="0">
                <a:hlinkClick r:id="rId9"/>
              </a:rPr>
              <a:t>https://github.com/sacridini/Awesome-Geospatial#python</a:t>
            </a:r>
            <a:r>
              <a:rPr lang="en-US" altLang="ko-KR" sz="1108" dirty="0"/>
              <a:t> </a:t>
            </a:r>
            <a:endParaRPr lang="ko-KR" altLang="en-US" sz="1108" dirty="0"/>
          </a:p>
        </p:txBody>
      </p:sp>
    </p:spTree>
    <p:extLst>
      <p:ext uri="{BB962C8B-B14F-4D97-AF65-F5344CB8AC3E}">
        <p14:creationId xmlns:p14="http://schemas.microsoft.com/office/powerpoint/2010/main" val="402005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16B39-2BEF-A055-EF66-521BCAEC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GIS Ecosystem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BA789D-3200-9F3A-ECCF-D7410B6B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5BDCA9-8FEC-675C-D80F-4EDE73C2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24</a:t>
            </a:fld>
            <a:endParaRPr lang="ko-KR" altLang="en-US" sz="9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04F67C-8AED-0F76-12A6-4726D394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32" y="674697"/>
            <a:ext cx="6588168" cy="56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15DC3-854D-F573-13DD-86B1325A1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4697"/>
            <a:ext cx="3792071" cy="29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00" dirty="0">
                <a:hlinkClick r:id="rId3"/>
              </a:rPr>
              <a:t>https://pythongis.org/_images/python-gis-ecosystem.png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7D0F58-82A0-8F15-185F-3C0AFBEB2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6" y="2316516"/>
            <a:ext cx="1133633" cy="9431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CC06D2-B495-372B-15C0-C6BF0A5E7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30" y="1303724"/>
            <a:ext cx="847843" cy="83831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637386-4FD8-6EED-0AFE-D4BCA919525E}"/>
              </a:ext>
            </a:extLst>
          </p:cNvPr>
          <p:cNvCxnSpPr/>
          <p:nvPr/>
        </p:nvCxnSpPr>
        <p:spPr>
          <a:xfrm flipH="1">
            <a:off x="1837765" y="1649506"/>
            <a:ext cx="3783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4E23748-228D-C4AE-B168-DD4B49DA40FA}"/>
              </a:ext>
            </a:extLst>
          </p:cNvPr>
          <p:cNvCxnSpPr>
            <a:cxnSpLocks/>
          </p:cNvCxnSpPr>
          <p:nvPr/>
        </p:nvCxnSpPr>
        <p:spPr>
          <a:xfrm flipH="1" flipV="1">
            <a:off x="1837765" y="2707341"/>
            <a:ext cx="2814917" cy="1739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956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E5BE7-5DAA-EC8B-95FF-67D2E8A0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GIS/ Geospatial SW </a:t>
            </a:r>
            <a:r>
              <a:rPr lang="ko-KR" altLang="en-US" dirty="0"/>
              <a:t>계보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EC79D0-B491-9618-506E-CE11FFD7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3CA491-2D1B-BE42-E18E-EB48DC72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25</a:t>
            </a:fld>
            <a:endParaRPr lang="ko-KR" altLang="en-US" sz="9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48533F-671B-7978-3F27-DE97223B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514" y="674696"/>
            <a:ext cx="5463231" cy="56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619A163B-A92F-732A-9BBE-49C46961821F}"/>
              </a:ext>
            </a:extLst>
          </p:cNvPr>
          <p:cNvSpPr/>
          <p:nvPr/>
        </p:nvSpPr>
        <p:spPr>
          <a:xfrm>
            <a:off x="5638801" y="2232212"/>
            <a:ext cx="2160494" cy="708213"/>
          </a:xfrm>
          <a:custGeom>
            <a:avLst/>
            <a:gdLst>
              <a:gd name="connsiteX0" fmla="*/ 0 w 2160494"/>
              <a:gd name="connsiteY0" fmla="*/ 0 h 708213"/>
              <a:gd name="connsiteX1" fmla="*/ 2160494 w 2160494"/>
              <a:gd name="connsiteY1" fmla="*/ 0 h 708213"/>
              <a:gd name="connsiteX2" fmla="*/ 2160494 w 2160494"/>
              <a:gd name="connsiteY2" fmla="*/ 385482 h 708213"/>
              <a:gd name="connsiteX3" fmla="*/ 1093694 w 2160494"/>
              <a:gd name="connsiteY3" fmla="*/ 385482 h 708213"/>
              <a:gd name="connsiteX4" fmla="*/ 1093694 w 2160494"/>
              <a:gd name="connsiteY4" fmla="*/ 708213 h 708213"/>
              <a:gd name="connsiteX5" fmla="*/ 0 w 2160494"/>
              <a:gd name="connsiteY5" fmla="*/ 708213 h 708213"/>
              <a:gd name="connsiteX6" fmla="*/ 0 w 2160494"/>
              <a:gd name="connsiteY6" fmla="*/ 385482 h 708213"/>
              <a:gd name="connsiteX7" fmla="*/ 0 w 2160494"/>
              <a:gd name="connsiteY7" fmla="*/ 282807 h 70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494" h="708213">
                <a:moveTo>
                  <a:pt x="0" y="0"/>
                </a:moveTo>
                <a:lnTo>
                  <a:pt x="2160494" y="0"/>
                </a:lnTo>
                <a:lnTo>
                  <a:pt x="2160494" y="385482"/>
                </a:lnTo>
                <a:lnTo>
                  <a:pt x="1093694" y="385482"/>
                </a:lnTo>
                <a:lnTo>
                  <a:pt x="1093694" y="708213"/>
                </a:lnTo>
                <a:lnTo>
                  <a:pt x="0" y="708213"/>
                </a:lnTo>
                <a:lnTo>
                  <a:pt x="0" y="385482"/>
                </a:lnTo>
                <a:lnTo>
                  <a:pt x="0" y="282807"/>
                </a:ln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955EB-7D75-CEC3-3CDF-F098D8DD4F68}"/>
              </a:ext>
            </a:extLst>
          </p:cNvPr>
          <p:cNvSpPr/>
          <p:nvPr/>
        </p:nvSpPr>
        <p:spPr>
          <a:xfrm>
            <a:off x="4509247" y="4410636"/>
            <a:ext cx="1030942" cy="7082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B85909-4192-C5F8-ECA2-CCC5BC0BA54F}"/>
              </a:ext>
            </a:extLst>
          </p:cNvPr>
          <p:cNvSpPr/>
          <p:nvPr/>
        </p:nvSpPr>
        <p:spPr>
          <a:xfrm>
            <a:off x="5661212" y="794450"/>
            <a:ext cx="1030942" cy="10791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03505-3115-538B-5D8F-AD7DADF0DE44}"/>
              </a:ext>
            </a:extLst>
          </p:cNvPr>
          <p:cNvSpPr/>
          <p:nvPr/>
        </p:nvSpPr>
        <p:spPr>
          <a:xfrm>
            <a:off x="5670177" y="5923988"/>
            <a:ext cx="1021977" cy="2862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2F0681-9BE9-4146-A2D9-94C84D9D0510}"/>
              </a:ext>
            </a:extLst>
          </p:cNvPr>
          <p:cNvSpPr/>
          <p:nvPr/>
        </p:nvSpPr>
        <p:spPr>
          <a:xfrm>
            <a:off x="5661212" y="4061011"/>
            <a:ext cx="1021977" cy="141642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3312463-4251-0FE6-66A6-1833675D20F4}"/>
              </a:ext>
            </a:extLst>
          </p:cNvPr>
          <p:cNvSpPr/>
          <p:nvPr/>
        </p:nvSpPr>
        <p:spPr>
          <a:xfrm>
            <a:off x="5653020" y="2650144"/>
            <a:ext cx="2177651" cy="1025385"/>
          </a:xfrm>
          <a:custGeom>
            <a:avLst/>
            <a:gdLst>
              <a:gd name="connsiteX0" fmla="*/ 1102658 w 2177651"/>
              <a:gd name="connsiteY0" fmla="*/ 0 h 1025385"/>
              <a:gd name="connsiteX1" fmla="*/ 2177651 w 2177651"/>
              <a:gd name="connsiteY1" fmla="*/ 0 h 1025385"/>
              <a:gd name="connsiteX2" fmla="*/ 2177651 w 2177651"/>
              <a:gd name="connsiteY2" fmla="*/ 681318 h 1025385"/>
              <a:gd name="connsiteX3" fmla="*/ 2177651 w 2177651"/>
              <a:gd name="connsiteY3" fmla="*/ 778856 h 1025385"/>
              <a:gd name="connsiteX4" fmla="*/ 2177651 w 2177651"/>
              <a:gd name="connsiteY4" fmla="*/ 1025385 h 1025385"/>
              <a:gd name="connsiteX5" fmla="*/ 17157 w 2177651"/>
              <a:gd name="connsiteY5" fmla="*/ 1025385 h 1025385"/>
              <a:gd name="connsiteX6" fmla="*/ 17157 w 2177651"/>
              <a:gd name="connsiteY6" fmla="*/ 792302 h 1025385"/>
              <a:gd name="connsiteX7" fmla="*/ 0 w 2177651"/>
              <a:gd name="connsiteY7" fmla="*/ 792302 h 1025385"/>
              <a:gd name="connsiteX8" fmla="*/ 0 w 2177651"/>
              <a:gd name="connsiteY8" fmla="*/ 344067 h 1025385"/>
              <a:gd name="connsiteX9" fmla="*/ 1093694 w 2177651"/>
              <a:gd name="connsiteY9" fmla="*/ 344067 h 1025385"/>
              <a:gd name="connsiteX10" fmla="*/ 1093694 w 2177651"/>
              <a:gd name="connsiteY10" fmla="*/ 681318 h 1025385"/>
              <a:gd name="connsiteX11" fmla="*/ 1102658 w 2177651"/>
              <a:gd name="connsiteY11" fmla="*/ 681318 h 1025385"/>
              <a:gd name="connsiteX0" fmla="*/ 1102658 w 2177651"/>
              <a:gd name="connsiteY0" fmla="*/ 0 h 1025385"/>
              <a:gd name="connsiteX1" fmla="*/ 2177651 w 2177651"/>
              <a:gd name="connsiteY1" fmla="*/ 0 h 1025385"/>
              <a:gd name="connsiteX2" fmla="*/ 2177651 w 2177651"/>
              <a:gd name="connsiteY2" fmla="*/ 681318 h 1025385"/>
              <a:gd name="connsiteX3" fmla="*/ 2177651 w 2177651"/>
              <a:gd name="connsiteY3" fmla="*/ 778856 h 1025385"/>
              <a:gd name="connsiteX4" fmla="*/ 2177651 w 2177651"/>
              <a:gd name="connsiteY4" fmla="*/ 1025385 h 1025385"/>
              <a:gd name="connsiteX5" fmla="*/ 17157 w 2177651"/>
              <a:gd name="connsiteY5" fmla="*/ 1025385 h 1025385"/>
              <a:gd name="connsiteX6" fmla="*/ 17157 w 2177651"/>
              <a:gd name="connsiteY6" fmla="*/ 792302 h 1025385"/>
              <a:gd name="connsiteX7" fmla="*/ 0 w 2177651"/>
              <a:gd name="connsiteY7" fmla="*/ 792302 h 1025385"/>
              <a:gd name="connsiteX8" fmla="*/ 0 w 2177651"/>
              <a:gd name="connsiteY8" fmla="*/ 344067 h 1025385"/>
              <a:gd name="connsiteX9" fmla="*/ 1093694 w 2177651"/>
              <a:gd name="connsiteY9" fmla="*/ 344067 h 1025385"/>
              <a:gd name="connsiteX10" fmla="*/ 1093694 w 2177651"/>
              <a:gd name="connsiteY10" fmla="*/ 681318 h 1025385"/>
              <a:gd name="connsiteX11" fmla="*/ 1102658 w 2177651"/>
              <a:gd name="connsiteY11" fmla="*/ 0 h 1025385"/>
              <a:gd name="connsiteX0" fmla="*/ 1102658 w 2177651"/>
              <a:gd name="connsiteY0" fmla="*/ 0 h 1025385"/>
              <a:gd name="connsiteX1" fmla="*/ 2177651 w 2177651"/>
              <a:gd name="connsiteY1" fmla="*/ 0 h 1025385"/>
              <a:gd name="connsiteX2" fmla="*/ 2177651 w 2177651"/>
              <a:gd name="connsiteY2" fmla="*/ 681318 h 1025385"/>
              <a:gd name="connsiteX3" fmla="*/ 2177651 w 2177651"/>
              <a:gd name="connsiteY3" fmla="*/ 778856 h 1025385"/>
              <a:gd name="connsiteX4" fmla="*/ 2177651 w 2177651"/>
              <a:gd name="connsiteY4" fmla="*/ 1025385 h 1025385"/>
              <a:gd name="connsiteX5" fmla="*/ 17157 w 2177651"/>
              <a:gd name="connsiteY5" fmla="*/ 1025385 h 1025385"/>
              <a:gd name="connsiteX6" fmla="*/ 17157 w 2177651"/>
              <a:gd name="connsiteY6" fmla="*/ 792302 h 1025385"/>
              <a:gd name="connsiteX7" fmla="*/ 0 w 2177651"/>
              <a:gd name="connsiteY7" fmla="*/ 792302 h 1025385"/>
              <a:gd name="connsiteX8" fmla="*/ 0 w 2177651"/>
              <a:gd name="connsiteY8" fmla="*/ 344067 h 1025385"/>
              <a:gd name="connsiteX9" fmla="*/ 1093694 w 2177651"/>
              <a:gd name="connsiteY9" fmla="*/ 344067 h 1025385"/>
              <a:gd name="connsiteX10" fmla="*/ 1102658 w 2177651"/>
              <a:gd name="connsiteY10" fmla="*/ 0 h 1025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7651" h="1025385">
                <a:moveTo>
                  <a:pt x="1102658" y="0"/>
                </a:moveTo>
                <a:lnTo>
                  <a:pt x="2177651" y="0"/>
                </a:lnTo>
                <a:lnTo>
                  <a:pt x="2177651" y="681318"/>
                </a:lnTo>
                <a:lnTo>
                  <a:pt x="2177651" y="778856"/>
                </a:lnTo>
                <a:lnTo>
                  <a:pt x="2177651" y="1025385"/>
                </a:lnTo>
                <a:lnTo>
                  <a:pt x="17157" y="1025385"/>
                </a:lnTo>
                <a:lnTo>
                  <a:pt x="17157" y="792302"/>
                </a:lnTo>
                <a:lnTo>
                  <a:pt x="0" y="792302"/>
                </a:lnTo>
                <a:lnTo>
                  <a:pt x="0" y="344067"/>
                </a:lnTo>
                <a:lnTo>
                  <a:pt x="1093694" y="344067"/>
                </a:lnTo>
                <a:lnTo>
                  <a:pt x="1102658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5207A24-C01E-2DA9-4F3B-6A74F9A5A7E7}"/>
              </a:ext>
            </a:extLst>
          </p:cNvPr>
          <p:cNvSpPr/>
          <p:nvPr/>
        </p:nvSpPr>
        <p:spPr>
          <a:xfrm>
            <a:off x="2617693" y="1559857"/>
            <a:ext cx="2034988" cy="2671482"/>
          </a:xfrm>
          <a:custGeom>
            <a:avLst/>
            <a:gdLst>
              <a:gd name="connsiteX0" fmla="*/ 0 w 2034988"/>
              <a:gd name="connsiteY0" fmla="*/ 0 h 2671482"/>
              <a:gd name="connsiteX1" fmla="*/ 824753 w 2034988"/>
              <a:gd name="connsiteY1" fmla="*/ 0 h 2671482"/>
              <a:gd name="connsiteX2" fmla="*/ 824753 w 2034988"/>
              <a:gd name="connsiteY2" fmla="*/ 1667435 h 2671482"/>
              <a:gd name="connsiteX3" fmla="*/ 1649506 w 2034988"/>
              <a:gd name="connsiteY3" fmla="*/ 1667435 h 2671482"/>
              <a:gd name="connsiteX4" fmla="*/ 1649506 w 2034988"/>
              <a:gd name="connsiteY4" fmla="*/ 2070847 h 2671482"/>
              <a:gd name="connsiteX5" fmla="*/ 2034988 w 2034988"/>
              <a:gd name="connsiteY5" fmla="*/ 2070847 h 2671482"/>
              <a:gd name="connsiteX6" fmla="*/ 2034988 w 2034988"/>
              <a:gd name="connsiteY6" fmla="*/ 2519082 h 2671482"/>
              <a:gd name="connsiteX7" fmla="*/ 1636073 w 2034988"/>
              <a:gd name="connsiteY7" fmla="*/ 2519082 h 2671482"/>
              <a:gd name="connsiteX8" fmla="*/ 1636073 w 2034988"/>
              <a:gd name="connsiteY8" fmla="*/ 2519083 h 2671482"/>
              <a:gd name="connsiteX9" fmla="*/ 824753 w 2034988"/>
              <a:gd name="connsiteY9" fmla="*/ 2519083 h 2671482"/>
              <a:gd name="connsiteX10" fmla="*/ 824753 w 2034988"/>
              <a:gd name="connsiteY10" fmla="*/ 2671482 h 2671482"/>
              <a:gd name="connsiteX11" fmla="*/ 0 w 2034988"/>
              <a:gd name="connsiteY11" fmla="*/ 2671482 h 267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4988" h="2671482">
                <a:moveTo>
                  <a:pt x="0" y="0"/>
                </a:moveTo>
                <a:lnTo>
                  <a:pt x="824753" y="0"/>
                </a:lnTo>
                <a:lnTo>
                  <a:pt x="824753" y="1667435"/>
                </a:lnTo>
                <a:lnTo>
                  <a:pt x="1649506" y="1667435"/>
                </a:lnTo>
                <a:lnTo>
                  <a:pt x="1649506" y="2070847"/>
                </a:lnTo>
                <a:lnTo>
                  <a:pt x="2034988" y="2070847"/>
                </a:lnTo>
                <a:lnTo>
                  <a:pt x="2034988" y="2519082"/>
                </a:lnTo>
                <a:lnTo>
                  <a:pt x="1636073" y="2519082"/>
                </a:lnTo>
                <a:lnTo>
                  <a:pt x="1636073" y="2519083"/>
                </a:lnTo>
                <a:lnTo>
                  <a:pt x="824753" y="2519083"/>
                </a:lnTo>
                <a:lnTo>
                  <a:pt x="824753" y="2671482"/>
                </a:lnTo>
                <a:lnTo>
                  <a:pt x="0" y="2671482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5D0173-7619-E005-9CFE-CEAF540E2E4A}"/>
              </a:ext>
            </a:extLst>
          </p:cNvPr>
          <p:cNvSpPr/>
          <p:nvPr/>
        </p:nvSpPr>
        <p:spPr>
          <a:xfrm>
            <a:off x="482965" y="804273"/>
            <a:ext cx="484094" cy="18825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2053A1-809E-E179-0BA7-B56868E0188B}"/>
              </a:ext>
            </a:extLst>
          </p:cNvPr>
          <p:cNvSpPr/>
          <p:nvPr/>
        </p:nvSpPr>
        <p:spPr>
          <a:xfrm>
            <a:off x="482965" y="1062233"/>
            <a:ext cx="484094" cy="1882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48D219-1F25-483D-F785-18A8D4EDF7BC}"/>
              </a:ext>
            </a:extLst>
          </p:cNvPr>
          <p:cNvSpPr txBox="1"/>
          <p:nvPr/>
        </p:nvSpPr>
        <p:spPr>
          <a:xfrm>
            <a:off x="967059" y="765511"/>
            <a:ext cx="1370888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OSGeo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48BEEF-D321-BA29-3A1B-A55E61893856}"/>
              </a:ext>
            </a:extLst>
          </p:cNvPr>
          <p:cNvSpPr txBox="1"/>
          <p:nvPr/>
        </p:nvSpPr>
        <p:spPr>
          <a:xfrm>
            <a:off x="981990" y="1026372"/>
            <a:ext cx="1547218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파이썬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공간처리 패키지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EB116-DA2A-2FF7-5367-2C3CEE7BD3D9}"/>
              </a:ext>
            </a:extLst>
          </p:cNvPr>
          <p:cNvSpPr txBox="1"/>
          <p:nvPr/>
        </p:nvSpPr>
        <p:spPr>
          <a:xfrm>
            <a:off x="350524" y="6151284"/>
            <a:ext cx="30524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http://blog.cleverelephant.ca/2019/02/dr-jts-crunchy.html</a:t>
            </a:r>
          </a:p>
        </p:txBody>
      </p:sp>
    </p:spTree>
    <p:extLst>
      <p:ext uri="{BB962C8B-B14F-4D97-AF65-F5344CB8AC3E}">
        <p14:creationId xmlns:p14="http://schemas.microsoft.com/office/powerpoint/2010/main" val="3829434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034" y="1"/>
            <a:ext cx="7648940" cy="621454"/>
          </a:xfrm>
          <a:noFill/>
        </p:spPr>
        <p:txBody>
          <a:bodyPr/>
          <a:lstStyle/>
          <a:p>
            <a:pPr marL="519113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Shapefile</a:t>
            </a:r>
            <a:r>
              <a:rPr lang="ko-KR" altLang="en-US" dirty="0"/>
              <a:t>의 이해</a:t>
            </a:r>
          </a:p>
        </p:txBody>
      </p:sp>
      <p:sp>
        <p:nvSpPr>
          <p:cNvPr id="3" name="TextBox 15"/>
          <p:cNvSpPr txBox="1"/>
          <p:nvPr/>
        </p:nvSpPr>
        <p:spPr>
          <a:xfrm>
            <a:off x="517585" y="1385829"/>
            <a:ext cx="8410899" cy="407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429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Shapefile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의 구성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admin_sid.shp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       -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공간정보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</a:rPr>
              <a:t>admin_sid.shx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       -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공간정보 색인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en-US" altLang="ko-KR" sz="1400" b="1" dirty="0" err="1">
                <a:solidFill>
                  <a:srgbClr val="FF0000"/>
                </a:solidFill>
                <a:latin typeface="+mn-ea"/>
                <a:ea typeface="+mn-ea"/>
                <a:cs typeface="+mn-cs"/>
              </a:rPr>
              <a:t>admin_sid.dbf</a:t>
            </a:r>
            <a:r>
              <a:rPr kumimoji="0"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        - </a:t>
            </a:r>
            <a:r>
              <a:rPr kumimoji="0"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속성정보</a:t>
            </a:r>
            <a:endParaRPr kumimoji="0" lang="en-US" altLang="ko-KR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admin_sid.prj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       -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  <a:ea typeface="+mn-ea"/>
              </a:rPr>
              <a:t>좌표체계 정보</a:t>
            </a:r>
            <a:endParaRPr lang="en-US" altLang="ko-KR" sz="1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admin_sid.cpg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      - DBF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  <a:ea typeface="+mn-ea"/>
              </a:rPr>
              <a:t>인코딩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  <a:ea typeface="+mn-ea"/>
              </a:rPr>
              <a:t> 정보</a:t>
            </a:r>
            <a:endParaRPr lang="en-US" altLang="ko-KR" sz="1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admin_sid.qix         - QGIS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공간색인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admin_sid.sbn         - ArcGIS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공간색인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admin_sid.sbx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       - ArcGIS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공간색인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3429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특징</a:t>
            </a: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제약사항이 많으나 단순한 포맷이기 때문에 거의 대부분의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GIS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소프트웨어가 지원함</a:t>
            </a: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파일 크기 제한은 지원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OS(32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비트의 경우 약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2GB)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에 따라 다름</a:t>
            </a: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*.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dbf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파일 속성테이블의 필드 길이는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바이트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(EUC-KR 2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바이트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, UTF-8 3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바이트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를 넘지 못함</a:t>
            </a: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Shapefile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의 피쳐 유형은 다양하게 지원하나 일반적으로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Point,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MultiPoint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Polyline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Polygon,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MultiPatch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를 사용함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04922" y="1666083"/>
            <a:ext cx="3939480" cy="13445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20"/>
          <p:cNvSpPr/>
          <p:nvPr/>
        </p:nvSpPr>
        <p:spPr>
          <a:xfrm>
            <a:off x="422694" y="763136"/>
            <a:ext cx="8505789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ESRI(http://www.esri.com)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에서 정의한 데이터  교환포맷으로 산업표준으로 사용됨</a:t>
            </a:r>
            <a:endParaRPr lang="en-US" altLang="ko-KR" sz="1600" b="1" dirty="0">
              <a:solidFill>
                <a:schemeClr val="tx1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1642-A24D-4777-A997-C105F2CFDD0A}"/>
              </a:ext>
            </a:extLst>
          </p:cNvPr>
          <p:cNvSpPr txBox="1"/>
          <p:nvPr/>
        </p:nvSpPr>
        <p:spPr>
          <a:xfrm>
            <a:off x="457200" y="620155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967D458-8493-4638-9875-BC280774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323FFE6-CC0B-40B1-A979-E3F53DA9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26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378527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/>
          <p:cNvSpPr txBox="1"/>
          <p:nvPr/>
        </p:nvSpPr>
        <p:spPr>
          <a:xfrm>
            <a:off x="621102" y="1566542"/>
            <a:ext cx="8065698" cy="369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429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한글 이름 및 공백을 사용하지 말자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en-US" altLang="ko-KR" sz="1200" dirty="0">
                <a:solidFill>
                  <a:srgbClr val="FF3C00"/>
                </a:solidFill>
                <a:latin typeface="+mn-ea"/>
                <a:ea typeface="+mn-ea"/>
              </a:rPr>
              <a:t>(QGIS</a:t>
            </a:r>
            <a:r>
              <a:rPr lang="ko-KR" altLang="en-US" sz="1200" dirty="0">
                <a:solidFill>
                  <a:srgbClr val="FF3C00"/>
                </a:solidFill>
                <a:latin typeface="+mn-ea"/>
                <a:ea typeface="+mn-ea"/>
              </a:rPr>
              <a:t> 개발 프로젝트팀과 한글 처리문제 해결 필요</a:t>
            </a:r>
            <a:r>
              <a:rPr lang="en-US" altLang="ko-KR" sz="1200" dirty="0">
                <a:solidFill>
                  <a:srgbClr val="FF3C00"/>
                </a:solidFill>
                <a:latin typeface="+mn-ea"/>
                <a:ea typeface="+mn-ea"/>
              </a:rPr>
              <a:t>)</a:t>
            </a: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행정경계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shp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admin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boundary.shp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특수문자나 숫자로 시작하지 말자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_admin.shp,  1admin.shp</a:t>
            </a: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lvl="0" indent="-342900" defTabSz="939800" eaLnBrk="0" fontAlgn="b" hangingPunct="0">
              <a:spcBef>
                <a:spcPct val="30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데이터가 포함된 폴더 또한 한글을 포함하지 말자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kumimoji="0" lang="en-US" altLang="ko-KR" sz="1200" dirty="0">
                <a:solidFill>
                  <a:srgbClr val="FF3C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(QGIS</a:t>
            </a:r>
            <a:r>
              <a:rPr kumimoji="0" lang="ko-KR" altLang="en-US" sz="1200" dirty="0">
                <a:solidFill>
                  <a:srgbClr val="FF3C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개발 프로젝트팀과 한글 처리문제 해결 필요</a:t>
            </a:r>
            <a:r>
              <a:rPr kumimoji="0" lang="en-US" altLang="ko-KR" sz="1200" dirty="0">
                <a:solidFill>
                  <a:srgbClr val="FF3C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C:\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데이터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\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admin.shp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 defTabSz="939800" eaLnBrk="0" fontAlgn="b" hangingPunct="0">
              <a:spcBef>
                <a:spcPct val="30000"/>
              </a:spcBef>
              <a:buFont typeface="+mj-ea"/>
              <a:buAutoNum type="circleNumDbPlain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데이터를 공유하는 경우에는 반드시 좌표체계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인코딩정보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등 메타데이터를 포함하자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Shapefile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의 경우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prj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파일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</a:rPr>
              <a:t>cpg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파일 포함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Tiff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등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래스터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파일의 경우 좌표체계 포함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800100" lvl="1" indent="-342900" defTabSz="939800" eaLnBrk="0" fontAlgn="b" hangingPunct="0">
              <a:spcBef>
                <a:spcPct val="30000"/>
              </a:spcBef>
              <a:buFont typeface="Wingdings" pitchFamily="2" charset="2"/>
              <a:buChar char="§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575905-239A-4375-AA62-92C242F0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Shapefile</a:t>
            </a:r>
            <a:r>
              <a:rPr lang="ko-KR" altLang="en-US" dirty="0"/>
              <a:t>의 이해</a:t>
            </a:r>
          </a:p>
        </p:txBody>
      </p:sp>
      <p:sp>
        <p:nvSpPr>
          <p:cNvPr id="5" name="직사각형 20">
            <a:extLst>
              <a:ext uri="{FF2B5EF4-FFF2-40B4-BE49-F238E27FC236}">
                <a16:creationId xmlns:a16="http://schemas.microsoft.com/office/drawing/2014/main" id="{08B011F1-E828-425B-9870-88DC14EA1EA0}"/>
              </a:ext>
            </a:extLst>
          </p:cNvPr>
          <p:cNvSpPr/>
          <p:nvPr/>
        </p:nvSpPr>
        <p:spPr>
          <a:xfrm>
            <a:off x="457200" y="763136"/>
            <a:ext cx="8471283" cy="481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cs typeface="맑은 고딕" pitchFamily="50" charset="-128"/>
              </a:rPr>
              <a:t>파일 명명 규칙 및 관리</a:t>
            </a:r>
            <a:endParaRPr lang="en-US" altLang="ko-KR" sz="1600" b="1" dirty="0">
              <a:solidFill>
                <a:schemeClr val="tx1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AE62A-0BEE-49FB-B473-EB95CCF5447C}"/>
              </a:ext>
            </a:extLst>
          </p:cNvPr>
          <p:cNvSpPr txBox="1"/>
          <p:nvPr/>
        </p:nvSpPr>
        <p:spPr>
          <a:xfrm>
            <a:off x="457200" y="620155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F43EE5F-FA85-4876-A46E-245DDEC1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8451CA-B25D-422C-B24A-9D6513E9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27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52908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4D7E5D-F037-41AA-A249-E6F9CC0F8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from Shapefile (aka Shapefile must die!) </a:t>
            </a:r>
          </a:p>
          <a:p>
            <a:pPr lvl="1"/>
            <a:r>
              <a:rPr lang="en-US" altLang="ko-KR" dirty="0">
                <a:hlinkClick r:id="rId2"/>
              </a:rPr>
              <a:t> http://switchfromshapefile.org/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 The good side</a:t>
            </a:r>
          </a:p>
          <a:p>
            <a:pPr lvl="1"/>
            <a:r>
              <a:rPr lang="en-US" altLang="ko-KR" dirty="0"/>
              <a:t> Shapefile is a bad format</a:t>
            </a:r>
          </a:p>
          <a:p>
            <a:pPr lvl="1"/>
            <a:r>
              <a:rPr lang="en-US" altLang="ko-KR" dirty="0"/>
              <a:t> Shapefile alternatives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Shapefile</a:t>
            </a:r>
            <a:r>
              <a:rPr lang="ko-KR" altLang="en-US" dirty="0"/>
              <a:t> 대안 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GeoPackage</a:t>
            </a:r>
            <a:r>
              <a:rPr lang="en-US" altLang="ko-KR" dirty="0"/>
              <a:t>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GeoJSON</a:t>
            </a:r>
            <a:endParaRPr lang="en-US" altLang="ko-KR" dirty="0"/>
          </a:p>
          <a:p>
            <a:pPr lvl="1"/>
            <a:r>
              <a:rPr lang="en-US" altLang="ko-KR" dirty="0"/>
              <a:t> GML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SpatiaLite</a:t>
            </a:r>
            <a:endParaRPr lang="en-US" altLang="ko-KR" dirty="0"/>
          </a:p>
          <a:p>
            <a:pPr lvl="1"/>
            <a:r>
              <a:rPr lang="en-US" altLang="ko-KR" dirty="0"/>
              <a:t> CSV</a:t>
            </a:r>
          </a:p>
          <a:p>
            <a:pPr lvl="1"/>
            <a:r>
              <a:rPr lang="en-US" altLang="ko-KR" dirty="0"/>
              <a:t> KML 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092A08-F259-4B42-B5F9-DEEDF0DC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  <a:latin typeface="KoPub돋움체 Medium" panose="00000600000000000000" pitchFamily="2" charset="-127"/>
              </a:rPr>
              <a:t>참조</a:t>
            </a: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  <a:latin typeface="KoPub돋움체 Medium" panose="00000600000000000000" pitchFamily="2" charset="-127"/>
              </a:rPr>
              <a:t>:  </a:t>
            </a:r>
            <a:r>
              <a:rPr lang="en-US" altLang="ko-KR" dirty="0"/>
              <a:t>Shapefile</a:t>
            </a:r>
            <a:r>
              <a:rPr lang="ko-KR" altLang="en-US" dirty="0"/>
              <a:t>로부터 전환하기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7789C-BE5C-4928-BF9D-61786934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20" y="836712"/>
            <a:ext cx="1383300" cy="13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44068-01A1-43FB-B06E-11F1D904E3FD}"/>
              </a:ext>
            </a:extLst>
          </p:cNvPr>
          <p:cNvSpPr txBox="1"/>
          <p:nvPr/>
        </p:nvSpPr>
        <p:spPr>
          <a:xfrm>
            <a:off x="457200" y="620155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8874D2-7B68-44CD-829B-E37FCEEC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1BDD3-87C4-40A0-8600-8557A29D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28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4114445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03" y="2066925"/>
            <a:ext cx="7570038" cy="1362075"/>
          </a:xfrm>
        </p:spPr>
        <p:txBody>
          <a:bodyPr/>
          <a:lstStyle/>
          <a:p>
            <a:pPr algn="l"/>
            <a:r>
              <a:rPr lang="en-US" altLang="ko-KR" dirty="0"/>
              <a:t>3. SHP </a:t>
            </a:r>
            <a:r>
              <a:rPr lang="ko-KR" altLang="en-US" dirty="0"/>
              <a:t>로딩 및 범주형 지도 시각화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26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환경 준비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BC297-2E85-A534-58C2-2C4723D8D60B}"/>
              </a:ext>
            </a:extLst>
          </p:cNvPr>
          <p:cNvSpPr txBox="1"/>
          <p:nvPr/>
        </p:nvSpPr>
        <p:spPr>
          <a:xfrm>
            <a:off x="1129553" y="3244334"/>
            <a:ext cx="688489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Studio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Code에서의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파이썬 및 공간 분석 환경 설정</a:t>
            </a:r>
          </a:p>
        </p:txBody>
      </p:sp>
    </p:spTree>
    <p:extLst>
      <p:ext uri="{BB962C8B-B14F-4D97-AF65-F5344CB8AC3E}">
        <p14:creationId xmlns:p14="http://schemas.microsoft.com/office/powerpoint/2010/main" val="2584840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4F31-8EA1-4746-B6BB-A06E2363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7C8B1-0206-4438-81B9-AD0DF79D1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geopandas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shp</a:t>
            </a:r>
            <a:r>
              <a:rPr lang="ko-KR" altLang="en-US" dirty="0"/>
              <a:t>을 </a:t>
            </a:r>
            <a:r>
              <a:rPr lang="ko-KR" altLang="en-US" dirty="0" err="1"/>
              <a:t>로딩하고</a:t>
            </a:r>
            <a:r>
              <a:rPr lang="en-US" altLang="ko-KR" dirty="0"/>
              <a:t>, </a:t>
            </a:r>
            <a:r>
              <a:rPr lang="ko-KR" altLang="en-US" dirty="0"/>
              <a:t>범주형</a:t>
            </a:r>
            <a:r>
              <a:rPr lang="en-US" altLang="ko-KR" dirty="0"/>
              <a:t>(</a:t>
            </a:r>
            <a:r>
              <a:rPr lang="ko-KR" altLang="en-US" dirty="0" err="1"/>
              <a:t>고유값</a:t>
            </a:r>
            <a:r>
              <a:rPr lang="en-US" altLang="ko-KR" dirty="0"/>
              <a:t>) </a:t>
            </a:r>
            <a:r>
              <a:rPr lang="ko-KR" altLang="en-US" dirty="0"/>
              <a:t>지도 시각화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실습 코드 </a:t>
            </a:r>
            <a:r>
              <a:rPr lang="en-US" altLang="ko-KR" dirty="0"/>
              <a:t>: 03_shp_and_symbol.ipynb</a:t>
            </a:r>
          </a:p>
          <a:p>
            <a:pPr lvl="1"/>
            <a:r>
              <a:rPr lang="ko-KR" altLang="en-US" dirty="0"/>
              <a:t> 실습 파일 </a:t>
            </a:r>
            <a:r>
              <a:rPr lang="en-US" altLang="ko-KR" dirty="0"/>
              <a:t>: </a:t>
            </a:r>
            <a:r>
              <a:rPr lang="en-US" altLang="ko-KR" dirty="0" err="1"/>
              <a:t>geo_zn_ocn_lvb_sarea.shp</a:t>
            </a:r>
            <a:r>
              <a:rPr lang="en-US" altLang="ko-KR" dirty="0"/>
              <a:t> (</a:t>
            </a:r>
            <a:r>
              <a:rPr lang="ko-KR" altLang="en-US" dirty="0"/>
              <a:t>해양생물해역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C44EB6-494D-4371-86FA-590F8513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D023CC-FB48-4CFD-8DC2-28DFA27F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30</a:t>
            </a:fld>
            <a:endParaRPr lang="ko-KR" altLang="en-US" sz="9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70066-0E5D-34E9-F46D-D33BDE29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90" y="2067862"/>
            <a:ext cx="3719304" cy="3252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20B25-5074-75E1-58D6-270AF45C5C66}"/>
              </a:ext>
            </a:extLst>
          </p:cNvPr>
          <p:cNvSpPr txBox="1"/>
          <p:nvPr/>
        </p:nvSpPr>
        <p:spPr>
          <a:xfrm>
            <a:off x="5348380" y="5380990"/>
            <a:ext cx="2361719" cy="1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</a:rPr>
              <a:t>geopandas.explore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()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를 이용한 지도화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72554-182C-D1A1-D1F0-84C19FFF395A}"/>
              </a:ext>
            </a:extLst>
          </p:cNvPr>
          <p:cNvSpPr txBox="1"/>
          <p:nvPr/>
        </p:nvSpPr>
        <p:spPr>
          <a:xfrm>
            <a:off x="1356154" y="5380990"/>
            <a:ext cx="2139676" cy="1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</a:rPr>
              <a:t>geopandas.plot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()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를 이용한 지도화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4E2677-FD73-D84F-8AE8-F20C0B0A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69" y="2136886"/>
            <a:ext cx="3975520" cy="30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02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9284D-B3A7-4C08-AC52-8EFAA288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시각화에서의 색상 적용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11011-9533-4B8C-A2EE-9958D674F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https://matplotlib.org/tutorials/colors/colormaps.html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 Qualitative </a:t>
            </a:r>
            <a:r>
              <a:rPr lang="ko-KR" altLang="en-US" dirty="0"/>
              <a:t>또는 </a:t>
            </a:r>
            <a:r>
              <a:rPr lang="en-US" altLang="ko-KR" dirty="0"/>
              <a:t>Miscellaneous </a:t>
            </a:r>
            <a:r>
              <a:rPr lang="ko-KR" altLang="en-US" dirty="0"/>
              <a:t>중에서 선택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https://colorbrewer2.org/#type=qualitative&amp;scheme=Accent&amp;n=3</a:t>
            </a:r>
            <a:r>
              <a:rPr lang="en-US" altLang="ko-KR" dirty="0"/>
              <a:t>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7D4B55-6977-4FD1-8A47-DE11FB0E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731E7F-3BE1-42D5-BCCE-2DCF4234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31</a:t>
            </a:fld>
            <a:endParaRPr lang="ko-KR" altLang="en-US" sz="9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D32040-29C2-3361-951C-436E25F545FB}"/>
              </a:ext>
            </a:extLst>
          </p:cNvPr>
          <p:cNvGrpSpPr/>
          <p:nvPr/>
        </p:nvGrpSpPr>
        <p:grpSpPr>
          <a:xfrm>
            <a:off x="886054" y="1303388"/>
            <a:ext cx="6895138" cy="2408002"/>
            <a:chOff x="-93083" y="1559572"/>
            <a:chExt cx="8779883" cy="30662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38FA6A1-91FD-7AA9-7781-945CB107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648" y="1559572"/>
              <a:ext cx="4514152" cy="30662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64B1DC-9325-40D8-A932-C19401831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3083" y="1559572"/>
              <a:ext cx="4265731" cy="227836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81305EC-2DA9-3A1A-99EA-F70580558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33" y="4203356"/>
            <a:ext cx="2859567" cy="20209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20A9DA-8949-5867-3CB4-61E06EE613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5"/>
          <a:stretch/>
        </p:blipFill>
        <p:spPr>
          <a:xfrm>
            <a:off x="1641826" y="4203356"/>
            <a:ext cx="2526762" cy="19338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A60762-CCC4-634C-894F-579F05D25EE1}"/>
              </a:ext>
            </a:extLst>
          </p:cNvPr>
          <p:cNvSpPr/>
          <p:nvPr/>
        </p:nvSpPr>
        <p:spPr>
          <a:xfrm>
            <a:off x="4706471" y="4203356"/>
            <a:ext cx="815788" cy="619656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9BA6D24-090A-671B-A3A2-D12A36E51D70}"/>
              </a:ext>
            </a:extLst>
          </p:cNvPr>
          <p:cNvSpPr/>
          <p:nvPr/>
        </p:nvSpPr>
        <p:spPr>
          <a:xfrm rot="10800000">
            <a:off x="4277155" y="4340082"/>
            <a:ext cx="320750" cy="322729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9302AB-B577-EF60-433E-4EC62F2EC13B}"/>
              </a:ext>
            </a:extLst>
          </p:cNvPr>
          <p:cNvSpPr/>
          <p:nvPr/>
        </p:nvSpPr>
        <p:spPr>
          <a:xfrm>
            <a:off x="3161398" y="4716989"/>
            <a:ext cx="974819" cy="28376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58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공간 조인 및 선택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68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007335B-FAFB-4A9E-AA6A-9AD01523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/>
              <a:t>실습 내용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44150-20F8-4106-903C-88452A41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 err="1"/>
              <a:t>종분포</a:t>
            </a:r>
            <a:r>
              <a:rPr lang="en-US" altLang="ko-KR" dirty="0"/>
              <a:t>"</a:t>
            </a:r>
            <a:r>
              <a:rPr lang="ko-KR" altLang="en-US" dirty="0"/>
              <a:t>와 </a:t>
            </a:r>
            <a:r>
              <a:rPr lang="en-US" altLang="ko-KR" dirty="0"/>
              <a:t>"</a:t>
            </a:r>
            <a:r>
              <a:rPr lang="ko-KR" altLang="en-US" dirty="0"/>
              <a:t>해역</a:t>
            </a:r>
            <a:r>
              <a:rPr lang="en-US" altLang="ko-KR" dirty="0"/>
              <a:t>"</a:t>
            </a:r>
            <a:r>
              <a:rPr lang="ko-KR" altLang="en-US" dirty="0"/>
              <a:t>을 공간조인하여</a:t>
            </a:r>
            <a:r>
              <a:rPr lang="en-US" altLang="ko-KR" dirty="0"/>
              <a:t>, "</a:t>
            </a:r>
            <a:r>
              <a:rPr lang="ko-KR" altLang="en-US" dirty="0"/>
              <a:t>서해</a:t>
            </a:r>
            <a:r>
              <a:rPr lang="en-US" altLang="ko-KR" dirty="0"/>
              <a:t>" </a:t>
            </a:r>
            <a:r>
              <a:rPr lang="ko-KR" altLang="en-US" dirty="0"/>
              <a:t>해역에 해당하는 </a:t>
            </a:r>
            <a:r>
              <a:rPr lang="ko-KR" altLang="en-US" dirty="0" err="1"/>
              <a:t>종분포</a:t>
            </a:r>
            <a:r>
              <a:rPr lang="ko-KR" altLang="en-US" dirty="0"/>
              <a:t> 데이터만 추출</a:t>
            </a:r>
            <a:r>
              <a:rPr lang="en-US" altLang="ko-KR" dirty="0"/>
              <a:t>/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ko-KR" altLang="en-US" dirty="0"/>
              <a:t>실습 코드 </a:t>
            </a:r>
            <a:r>
              <a:rPr lang="en-US" altLang="ko-KR" dirty="0"/>
              <a:t>: 04_spatial_join.ipynb</a:t>
            </a:r>
          </a:p>
          <a:p>
            <a:r>
              <a:rPr lang="ko-KR" altLang="en-US" dirty="0"/>
              <a:t>실습 파일 </a:t>
            </a:r>
            <a:r>
              <a:rPr lang="en-US" altLang="ko-KR" dirty="0"/>
              <a:t>: </a:t>
            </a:r>
            <a:r>
              <a:rPr lang="en-US" altLang="ko-KR" dirty="0" err="1"/>
              <a:t>geo_zn_ocn_lvb_sarea.shp</a:t>
            </a:r>
            <a:r>
              <a:rPr lang="en-US" altLang="ko-KR" dirty="0"/>
              <a:t> (</a:t>
            </a:r>
            <a:r>
              <a:rPr lang="ko-KR" altLang="en-US" dirty="0"/>
              <a:t>해양생물해역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: </a:t>
            </a:r>
            <a:r>
              <a:rPr lang="en-US" altLang="ko-KR" dirty="0" err="1"/>
              <a:t>geo_mbris_obis_edu_light.gpkg</a:t>
            </a:r>
            <a:r>
              <a:rPr lang="en-US" altLang="ko-KR" dirty="0"/>
              <a:t> (MBRIS_OBIS </a:t>
            </a:r>
            <a:r>
              <a:rPr lang="ko-KR" altLang="en-US" dirty="0" err="1"/>
              <a:t>종분포</a:t>
            </a:r>
            <a:r>
              <a:rPr lang="en-US" altLang="ko-KR" dirty="0"/>
              <a:t>) </a:t>
            </a:r>
          </a:p>
          <a:p>
            <a:pPr lvl="1"/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DC80FF-09EB-4759-83E1-317DF1A3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39D64-D3EC-4889-AF1F-5C54ECB9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77F80A-B4E6-21CC-302C-5D836D7E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496" y="2038669"/>
            <a:ext cx="4499814" cy="36724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891966-CD2A-72EA-6136-249E1B17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2" y="1974481"/>
            <a:ext cx="2653080" cy="3780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CAD52-27E1-8764-5C6D-01B2FDB92AFD}"/>
              </a:ext>
            </a:extLst>
          </p:cNvPr>
          <p:cNvSpPr txBox="1"/>
          <p:nvPr/>
        </p:nvSpPr>
        <p:spPr>
          <a:xfrm>
            <a:off x="4853923" y="5789674"/>
            <a:ext cx="243816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</a:rPr>
              <a:t>geopandas.explore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()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를 이용한 지도화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F0926F-A9BF-9223-512B-903D8FAB5960}"/>
              </a:ext>
            </a:extLst>
          </p:cNvPr>
          <p:cNvSpPr txBox="1"/>
          <p:nvPr/>
        </p:nvSpPr>
        <p:spPr>
          <a:xfrm>
            <a:off x="993243" y="5807604"/>
            <a:ext cx="220893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</a:rPr>
              <a:t>geopandas.plot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()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를 이용한 지도화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651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2DF09-59D6-267A-EBC6-380AB9A3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공간조인과 속성조인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81B0A6-BD1A-C599-EFCC-6453FB599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</a:t>
            </a:r>
            <a:r>
              <a:rPr lang="ko-KR" altLang="en-US" dirty="0" err="1"/>
              <a:t>데이터간에</a:t>
            </a:r>
            <a:r>
              <a:rPr lang="ko-KR" altLang="en-US" dirty="0"/>
              <a:t> 공통의 속성값이 있으면 속성조인 </a:t>
            </a:r>
            <a:r>
              <a:rPr lang="en-US" altLang="ko-KR" dirty="0"/>
              <a:t>(</a:t>
            </a:r>
            <a:r>
              <a:rPr lang="ko-KR" altLang="en-US" dirty="0"/>
              <a:t>우선 권장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속성조인이 어려울 때</a:t>
            </a:r>
            <a:r>
              <a:rPr lang="en-US" altLang="ko-KR" dirty="0"/>
              <a:t>, </a:t>
            </a:r>
            <a:r>
              <a:rPr lang="ko-KR" altLang="en-US" dirty="0"/>
              <a:t>두 데이터가 공간적으로 겹치면 공간조인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2FEF30-780E-78D4-A9EE-5B502016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7283B-5C74-8B24-0597-A473C744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34</a:t>
            </a:fld>
            <a:endParaRPr lang="ko-KR" altLang="en-US" sz="900"/>
          </a:p>
        </p:txBody>
      </p:sp>
      <p:pic>
        <p:nvPicPr>
          <p:cNvPr id="22" name="Picture 2" descr="Add Join tool illustration">
            <a:extLst>
              <a:ext uri="{FF2B5EF4-FFF2-40B4-BE49-F238E27FC236}">
                <a16:creationId xmlns:a16="http://schemas.microsoft.com/office/drawing/2014/main" id="{664C24A7-B307-C971-574F-5CC1D60E4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0" y="2218763"/>
            <a:ext cx="3897911" cy="216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Spatial Join">
            <a:extLst>
              <a:ext uri="{FF2B5EF4-FFF2-40B4-BE49-F238E27FC236}">
                <a16:creationId xmlns:a16="http://schemas.microsoft.com/office/drawing/2014/main" id="{AAF12CFE-A3A3-CE01-6582-8F621E90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53" y="2218763"/>
            <a:ext cx="3795567" cy="216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D10890-1B79-A4FC-A89B-BBC117EE80D6}"/>
              </a:ext>
            </a:extLst>
          </p:cNvPr>
          <p:cNvSpPr/>
          <p:nvPr/>
        </p:nvSpPr>
        <p:spPr>
          <a:xfrm>
            <a:off x="457200" y="4509245"/>
            <a:ext cx="3822831" cy="286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속성조인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5A0DED-9489-B1E7-6C8C-0599E5FCA112}"/>
              </a:ext>
            </a:extLst>
          </p:cNvPr>
          <p:cNvSpPr/>
          <p:nvPr/>
        </p:nvSpPr>
        <p:spPr>
          <a:xfrm>
            <a:off x="4863969" y="4509245"/>
            <a:ext cx="3822831" cy="2868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공간조인</a:t>
            </a:r>
          </a:p>
        </p:txBody>
      </p:sp>
    </p:spTree>
    <p:extLst>
      <p:ext uri="{BB962C8B-B14F-4D97-AF65-F5344CB8AC3E}">
        <p14:creationId xmlns:p14="http://schemas.microsoft.com/office/powerpoint/2010/main" val="1423240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속성 선택 및 집계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31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A3866-5FBE-55A9-503C-B5C3BBDB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C36CA-4F93-04E2-7453-840B0E526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속성 조건을 선택하고</a:t>
            </a:r>
            <a:r>
              <a:rPr lang="en-US" altLang="ko-KR" dirty="0"/>
              <a:t>, </a:t>
            </a:r>
            <a:r>
              <a:rPr lang="ko-KR" altLang="en-US" dirty="0"/>
              <a:t>그 건수를 확인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실습 코드 </a:t>
            </a:r>
            <a:r>
              <a:rPr lang="en-US" altLang="ko-KR" dirty="0"/>
              <a:t>: 05_join_select.ipynb</a:t>
            </a:r>
          </a:p>
          <a:p>
            <a:pPr lvl="1"/>
            <a:r>
              <a:rPr lang="ko-KR" altLang="en-US" dirty="0"/>
              <a:t> 실습 파일 </a:t>
            </a:r>
            <a:r>
              <a:rPr lang="en-US" altLang="ko-KR" dirty="0"/>
              <a:t>: </a:t>
            </a:r>
            <a:r>
              <a:rPr lang="en-US" altLang="ko-KR" dirty="0" err="1"/>
              <a:t>geo_mbris_obis_edu_light.gpkg</a:t>
            </a:r>
            <a:r>
              <a:rPr lang="en-US" altLang="ko-KR" dirty="0"/>
              <a:t> (MBRIS_OBIS </a:t>
            </a:r>
            <a:r>
              <a:rPr lang="ko-KR" altLang="en-US" dirty="0" err="1"/>
              <a:t>종분포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FA61B8-7BFF-BA4E-959E-684C8370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726C15-9E6D-7354-1DDA-0B998B23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36</a:t>
            </a:fld>
            <a:endParaRPr lang="ko-KR" alt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1497D-5D95-5165-2AE4-4786C64253F5}"/>
              </a:ext>
            </a:extLst>
          </p:cNvPr>
          <p:cNvSpPr txBox="1"/>
          <p:nvPr/>
        </p:nvSpPr>
        <p:spPr>
          <a:xfrm>
            <a:off x="5441160" y="5826567"/>
            <a:ext cx="243816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</a:rPr>
              <a:t>geopandas.explore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()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를 이용한 지도화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F2432-F54D-042E-00CE-D394FB5B1DFC}"/>
              </a:ext>
            </a:extLst>
          </p:cNvPr>
          <p:cNvSpPr txBox="1"/>
          <p:nvPr/>
        </p:nvSpPr>
        <p:spPr>
          <a:xfrm>
            <a:off x="1305997" y="5826568"/>
            <a:ext cx="220893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</a:rPr>
              <a:t>geopandas.plot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()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를 이용한 지도화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92D497-8680-2C5F-FBF8-5110EFE1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410" y="1909900"/>
            <a:ext cx="3709668" cy="36918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93B27B-C8B8-878B-0D21-A1A634740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62" y="1833979"/>
            <a:ext cx="4068009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57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공간 중첩</a:t>
            </a:r>
            <a:r>
              <a:rPr lang="en-US" altLang="ko-KR" dirty="0"/>
              <a:t>(Overlay)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00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007335B-FAFB-4A9E-AA6A-9AD01523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44150-20F8-4106-903C-88452A41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“</a:t>
            </a:r>
            <a:r>
              <a:rPr lang="ko-KR" altLang="en-US" dirty="0" err="1"/>
              <a:t>해양생물해역”과</a:t>
            </a:r>
            <a:r>
              <a:rPr lang="ko-KR" altLang="en-US" dirty="0"/>
              <a:t> “</a:t>
            </a:r>
            <a:r>
              <a:rPr lang="ko-KR" altLang="en-US" dirty="0" err="1"/>
              <a:t>보호구역“에</a:t>
            </a:r>
            <a:r>
              <a:rPr lang="ko-KR" altLang="en-US" dirty="0"/>
              <a:t> 모두 해당되는 영역만 추출</a:t>
            </a:r>
          </a:p>
          <a:p>
            <a:r>
              <a:rPr lang="ko-KR" altLang="en-US" dirty="0"/>
              <a:t>실습 코드 </a:t>
            </a:r>
            <a:r>
              <a:rPr lang="en-US" altLang="ko-KR" dirty="0"/>
              <a:t>: 06_overlay.ipynb</a:t>
            </a:r>
          </a:p>
          <a:p>
            <a:r>
              <a:rPr lang="ko-KR" altLang="en-US" dirty="0"/>
              <a:t>실습 파일 </a:t>
            </a:r>
            <a:r>
              <a:rPr lang="en-US" altLang="ko-KR" dirty="0"/>
              <a:t>: </a:t>
            </a:r>
            <a:r>
              <a:rPr lang="en-US" altLang="ko-KR" dirty="0" err="1"/>
              <a:t>geo_zn_ocn_lvb_sarea.shp</a:t>
            </a:r>
            <a:r>
              <a:rPr lang="en-US" altLang="ko-KR" dirty="0"/>
              <a:t> (</a:t>
            </a:r>
            <a:r>
              <a:rPr lang="ko-KR" altLang="en-US" dirty="0"/>
              <a:t>해양생물해역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: </a:t>
            </a:r>
            <a:r>
              <a:rPr lang="en-US" altLang="ko-KR" dirty="0" err="1"/>
              <a:t>protect_zone.shp</a:t>
            </a:r>
            <a:r>
              <a:rPr lang="en-US" altLang="ko-KR" dirty="0"/>
              <a:t> (</a:t>
            </a:r>
            <a:r>
              <a:rPr lang="ko-KR" altLang="en-US" dirty="0"/>
              <a:t>해양보호구역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: </a:t>
            </a:r>
            <a:r>
              <a:rPr lang="en-US" altLang="ko-KR" dirty="0" err="1"/>
              <a:t>korea.shp</a:t>
            </a:r>
            <a:r>
              <a:rPr lang="en-US" altLang="ko-KR" dirty="0"/>
              <a:t> (</a:t>
            </a:r>
            <a:r>
              <a:rPr lang="ko-KR" altLang="en-US" dirty="0"/>
              <a:t>대한민국 </a:t>
            </a:r>
            <a:r>
              <a:rPr lang="ko-KR" altLang="en-US" dirty="0" err="1"/>
              <a:t>육지부</a:t>
            </a:r>
            <a:r>
              <a:rPr lang="ko-KR" altLang="en-US" dirty="0"/>
              <a:t> 영역</a:t>
            </a:r>
            <a:r>
              <a:rPr lang="en-US" altLang="ko-KR" dirty="0"/>
              <a:t>) </a:t>
            </a:r>
          </a:p>
          <a:p>
            <a:pPr lvl="1"/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DC80FF-09EB-4759-83E1-317DF1A3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39D64-D3EC-4889-AF1F-5C54ECB9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0BF82-C41A-C5D4-CF69-1440889E2867}"/>
              </a:ext>
            </a:extLst>
          </p:cNvPr>
          <p:cNvSpPr txBox="1"/>
          <p:nvPr/>
        </p:nvSpPr>
        <p:spPr>
          <a:xfrm>
            <a:off x="5883071" y="5881941"/>
            <a:ext cx="95058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시각화 결과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2&gt;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FB0C5-BE01-085D-4EF0-D166B86D303D}"/>
              </a:ext>
            </a:extLst>
          </p:cNvPr>
          <p:cNvSpPr txBox="1"/>
          <p:nvPr/>
        </p:nvSpPr>
        <p:spPr>
          <a:xfrm>
            <a:off x="2040190" y="5881941"/>
            <a:ext cx="95058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시각화 결과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1&gt;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B35012-C7EB-8AD9-3FD3-96020F62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22" y="2337651"/>
            <a:ext cx="3225718" cy="34314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CA763-7EA3-E49A-8031-97E6F430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40" y="2330190"/>
            <a:ext cx="2881388" cy="34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74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EF60340-E0FC-4174-9B92-13670F1A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Overlay </a:t>
            </a:r>
            <a:r>
              <a:rPr lang="ko-KR" altLang="en-US" dirty="0"/>
              <a:t>개념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4BD24C-FEAD-457E-93D6-DF2D98D7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Contains – </a:t>
            </a:r>
            <a:r>
              <a:rPr lang="ko-KR" altLang="en-US" dirty="0"/>
              <a:t>하나의 </a:t>
            </a:r>
            <a:r>
              <a:rPr lang="en-US" altLang="ko-KR" dirty="0"/>
              <a:t>Geometry</a:t>
            </a:r>
            <a:r>
              <a:rPr lang="ko-KR" altLang="en-US" dirty="0"/>
              <a:t>가 다른 하나를 포함하는가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Disjoint – </a:t>
            </a:r>
            <a:r>
              <a:rPr lang="ko-KR" altLang="en-US" dirty="0"/>
              <a:t>두개의 </a:t>
            </a:r>
            <a:r>
              <a:rPr lang="en-US" altLang="ko-KR" dirty="0"/>
              <a:t>Geometry</a:t>
            </a:r>
            <a:r>
              <a:rPr lang="ko-KR" altLang="en-US" dirty="0"/>
              <a:t>가 서로 격리되었는가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Equals – </a:t>
            </a:r>
            <a:r>
              <a:rPr lang="ko-KR" altLang="en-US" dirty="0"/>
              <a:t>두개의 </a:t>
            </a:r>
            <a:r>
              <a:rPr lang="en-US" altLang="ko-KR" dirty="0"/>
              <a:t>Geometry</a:t>
            </a:r>
            <a:r>
              <a:rPr lang="ko-KR" altLang="en-US" dirty="0"/>
              <a:t>가 동일한가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Intersects – </a:t>
            </a:r>
            <a:r>
              <a:rPr lang="ko-KR" altLang="en-US" dirty="0"/>
              <a:t>두개의 </a:t>
            </a:r>
            <a:r>
              <a:rPr lang="en-US" altLang="ko-KR" dirty="0"/>
              <a:t>Geometry</a:t>
            </a:r>
            <a:r>
              <a:rPr lang="ko-KR" altLang="en-US" dirty="0"/>
              <a:t>가 교차하는가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Overlaps –  – </a:t>
            </a:r>
            <a:r>
              <a:rPr lang="ko-KR" altLang="en-US" dirty="0"/>
              <a:t>두개의 </a:t>
            </a:r>
            <a:r>
              <a:rPr lang="en-US" altLang="ko-KR" dirty="0"/>
              <a:t>Geometry</a:t>
            </a:r>
            <a:r>
              <a:rPr lang="ko-KR" altLang="en-US" dirty="0"/>
              <a:t>가 부분적으로 겹치는가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Touches – </a:t>
            </a:r>
            <a:r>
              <a:rPr lang="ko-KR" altLang="en-US" dirty="0"/>
              <a:t>두개의 </a:t>
            </a:r>
            <a:r>
              <a:rPr lang="en-US" altLang="ko-KR" dirty="0"/>
              <a:t>Geometry</a:t>
            </a:r>
            <a:r>
              <a:rPr lang="ko-KR" altLang="en-US" dirty="0"/>
              <a:t>가 접촉하는가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Within – </a:t>
            </a:r>
            <a:r>
              <a:rPr lang="ko-KR" altLang="en-US" dirty="0"/>
              <a:t>하나의 </a:t>
            </a:r>
            <a:r>
              <a:rPr lang="en-US" altLang="ko-KR" dirty="0"/>
              <a:t>Geometry</a:t>
            </a:r>
            <a:r>
              <a:rPr lang="ko-KR" altLang="en-US" dirty="0"/>
              <a:t>가 다른 하나에 포함되는가</a:t>
            </a:r>
            <a:r>
              <a:rPr lang="en-US" altLang="ko-KR" dirty="0"/>
              <a:t>?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70EC96-ECA7-4F1E-ACCC-AB6894C2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5ECD0C-0481-4572-A84E-1574C07B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90849A-27D2-7B9D-F49D-09673A12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5" y="3228579"/>
            <a:ext cx="7174523" cy="255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37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18240B-8CA2-D4FB-6ABD-B6AC93E8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102" y="1415682"/>
            <a:ext cx="3481416" cy="4136741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AC39DB74-6B72-4A0F-8671-6C1904D6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실습 환경 및 자료 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30DCE2C-F188-4D13-9B49-E09346FB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공간 빅데이터 분석 및 시각화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6260E22-10EE-4601-92F6-D2B957BD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C22ED1-F273-4CD8-916A-9FAA5B789C8E}"/>
              </a:ext>
            </a:extLst>
          </p:cNvPr>
          <p:cNvSpPr/>
          <p:nvPr/>
        </p:nvSpPr>
        <p:spPr>
          <a:xfrm>
            <a:off x="436947" y="2694193"/>
            <a:ext cx="3048000" cy="3316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실습 환경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분석 및 시각화 환경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F164D-CC66-4AFB-BE03-2B5F9894CEEB}"/>
              </a:ext>
            </a:extLst>
          </p:cNvPr>
          <p:cNvSpPr/>
          <p:nvPr/>
        </p:nvSpPr>
        <p:spPr>
          <a:xfrm>
            <a:off x="436947" y="1090363"/>
            <a:ext cx="3048000" cy="3316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실습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자료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코드 및 데이터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0FA85-7224-4272-B0C5-6D2AA55F3313}"/>
              </a:ext>
            </a:extLst>
          </p:cNvPr>
          <p:cNvSpPr txBox="1"/>
          <p:nvPr/>
        </p:nvSpPr>
        <p:spPr>
          <a:xfrm>
            <a:off x="435933" y="3264364"/>
            <a:ext cx="808053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342900" indent="-342900" defTabSz="939800" eaLnBrk="0" fontAlgn="b" hangingPunct="0">
              <a:spcBef>
                <a:spcPct val="30000"/>
              </a:spcBef>
              <a:spcAft>
                <a:spcPct val="0"/>
              </a:spcAft>
              <a:buAutoNum type="arabicParenR"/>
              <a:defRPr kumimoji="1" sz="1600">
                <a:solidFill>
                  <a:srgbClr val="000000"/>
                </a:solidFill>
                <a:latin typeface="+mn-ea"/>
                <a:cs typeface="굴림" pitchFamily="50" charset="-128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defTabSz="457200" latinLnBrk="0">
              <a:defRPr kumimoji="1"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defTabSz="457200" latinLnBrk="0">
              <a:defRPr kumimoji="1"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defTabSz="457200" latinLnBrk="0">
              <a:defRPr kumimoji="1"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defTabSz="457200" latinLnBrk="0">
              <a:defRPr kumimoji="1"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400" dirty="0"/>
              <a:t>① “Python”</a:t>
            </a:r>
            <a:r>
              <a:rPr lang="ko-KR" altLang="en-US" sz="1400" dirty="0"/>
              <a:t> 설치</a:t>
            </a:r>
            <a:endParaRPr lang="en-US" altLang="ko-KR" sz="1400" dirty="0"/>
          </a:p>
          <a:p>
            <a:pPr marL="546100" lvl="1" indent="-285750">
              <a:spcBef>
                <a:spcPts val="300"/>
              </a:spcBef>
              <a:spcAft>
                <a:spcPts val="300"/>
              </a:spcAft>
              <a:buFont typeface="굴림" panose="020B0600000101010101" pitchFamily="50" charset="-127"/>
              <a:buChar char="−"/>
            </a:pPr>
            <a:r>
              <a:rPr lang="en-US" altLang="ko-KR" sz="1200" dirty="0">
                <a:latin typeface="+mn-ea"/>
                <a:ea typeface="+mn-ea"/>
                <a:hlinkClick r:id="rId3"/>
              </a:rPr>
              <a:t>python.org</a:t>
            </a:r>
            <a:r>
              <a:rPr lang="ko-KR" altLang="en-US" sz="1200" dirty="0">
                <a:latin typeface="+mn-ea"/>
                <a:ea typeface="+mn-ea"/>
              </a:rPr>
              <a:t> 에 접속하여 </a:t>
            </a:r>
            <a:r>
              <a:rPr lang="en-US" altLang="ko-KR" sz="1200" dirty="0">
                <a:latin typeface="+mn-ea"/>
                <a:ea typeface="+mn-ea"/>
              </a:rPr>
              <a:t>Downloads &gt; Windows</a:t>
            </a:r>
            <a:r>
              <a:rPr lang="ko-KR" altLang="en-US" sz="1200" dirty="0">
                <a:latin typeface="+mn-ea"/>
                <a:ea typeface="+mn-ea"/>
              </a:rPr>
              <a:t>로 이동</a:t>
            </a:r>
            <a:endParaRPr lang="en-US" altLang="ko-KR" sz="1200" dirty="0">
              <a:latin typeface="+mn-ea"/>
              <a:ea typeface="+mn-ea"/>
            </a:endParaRPr>
          </a:p>
          <a:p>
            <a:pPr marL="546100" lvl="1" indent="-285750">
              <a:spcBef>
                <a:spcPts val="300"/>
              </a:spcBef>
              <a:spcAft>
                <a:spcPts val="300"/>
              </a:spcAft>
              <a:buFont typeface="굴림" panose="020B0600000101010101" pitchFamily="50" charset="-127"/>
              <a:buChar char="−"/>
            </a:pPr>
            <a:r>
              <a:rPr lang="en-US" altLang="ko-KR" sz="1200" dirty="0">
                <a:latin typeface="+mn-ea"/>
                <a:ea typeface="+mn-ea"/>
              </a:rPr>
              <a:t>Stable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Releases </a:t>
            </a:r>
            <a:r>
              <a:rPr lang="ko-KR" altLang="en-US" sz="1200" dirty="0">
                <a:latin typeface="+mn-ea"/>
                <a:ea typeface="+mn-ea"/>
              </a:rPr>
              <a:t>중에서 </a:t>
            </a:r>
            <a:r>
              <a:rPr lang="en-US" altLang="ko-KR" sz="1200" dirty="0">
                <a:latin typeface="+mn-ea"/>
                <a:ea typeface="+mn-ea"/>
              </a:rPr>
              <a:t>3.11.* </a:t>
            </a:r>
            <a:r>
              <a:rPr lang="ko-KR" altLang="en-US" sz="1200" dirty="0">
                <a:latin typeface="+mn-ea"/>
                <a:ea typeface="+mn-ea"/>
              </a:rPr>
              <a:t>버전 </a:t>
            </a:r>
            <a:r>
              <a:rPr lang="en-US" altLang="ko-KR" sz="1200" dirty="0">
                <a:latin typeface="+mn-ea"/>
                <a:ea typeface="+mn-ea"/>
              </a:rPr>
              <a:t>64bit</a:t>
            </a:r>
            <a:r>
              <a:rPr lang="ko-KR" altLang="en-US" sz="1200" dirty="0">
                <a:latin typeface="+mn-ea"/>
                <a:ea typeface="+mn-ea"/>
              </a:rPr>
              <a:t> 다운로드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33C4F-0430-44D3-9917-21FC0CC6C3A0}"/>
              </a:ext>
            </a:extLst>
          </p:cNvPr>
          <p:cNvSpPr txBox="1"/>
          <p:nvPr/>
        </p:nvSpPr>
        <p:spPr>
          <a:xfrm>
            <a:off x="435933" y="1518340"/>
            <a:ext cx="3795408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80975" indent="-180975" algn="l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c:\pygeo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폴더에 실습 자료가 있음 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C64349A4-76C1-73AE-A476-BB374936549B}"/>
              </a:ext>
            </a:extLst>
          </p:cNvPr>
          <p:cNvSpPr/>
          <p:nvPr/>
        </p:nvSpPr>
        <p:spPr>
          <a:xfrm>
            <a:off x="855845" y="5892317"/>
            <a:ext cx="7432310" cy="333771"/>
          </a:xfrm>
          <a:prstGeom prst="wedgeRectCallout">
            <a:avLst>
              <a:gd name="adj1" fmla="val -48015"/>
              <a:gd name="adj2" fmla="val 1883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본 교재는 윈도우 </a:t>
            </a:r>
            <a:r>
              <a:rPr lang="en-US" altLang="ko-KR" sz="1400" dirty="0">
                <a:latin typeface="+mn-ea"/>
              </a:rPr>
              <a:t>64bit</a:t>
            </a:r>
            <a:r>
              <a:rPr lang="ko-KR" altLang="en-US" sz="1400" dirty="0">
                <a:latin typeface="+mn-ea"/>
              </a:rPr>
              <a:t> 및 파이썬 </a:t>
            </a:r>
            <a:r>
              <a:rPr lang="en-US" altLang="ko-KR" sz="1400" dirty="0">
                <a:latin typeface="+mn-ea"/>
              </a:rPr>
              <a:t>3.11</a:t>
            </a:r>
            <a:r>
              <a:rPr lang="ko-KR" altLang="en-US" sz="1400" dirty="0">
                <a:latin typeface="+mn-ea"/>
              </a:rPr>
              <a:t>을 기준으로 진행합니다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F3BBB1-8B4A-F48A-266D-EC2130C214AF}"/>
              </a:ext>
            </a:extLst>
          </p:cNvPr>
          <p:cNvSpPr/>
          <p:nvPr/>
        </p:nvSpPr>
        <p:spPr>
          <a:xfrm>
            <a:off x="5325036" y="5162265"/>
            <a:ext cx="2348752" cy="1986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21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공간 조인 및 집계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63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007335B-FAFB-4A9E-AA6A-9AD01523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44150-20F8-4106-903C-88452A41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공간조인을 통해 </a:t>
            </a:r>
            <a:r>
              <a:rPr lang="en-US" altLang="ko-KR" dirty="0"/>
              <a:t>"</a:t>
            </a:r>
            <a:r>
              <a:rPr lang="ko-KR" altLang="en-US" dirty="0"/>
              <a:t>보호구역</a:t>
            </a:r>
            <a:r>
              <a:rPr lang="en-US" altLang="ko-KR" dirty="0"/>
              <a:t>"</a:t>
            </a:r>
            <a:r>
              <a:rPr lang="ko-KR" altLang="en-US" dirty="0"/>
              <a:t>별 종분포를 집계해볼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실습 코드 </a:t>
            </a:r>
            <a:r>
              <a:rPr lang="en-US" altLang="ko-KR" dirty="0"/>
              <a:t>: 07_groupby.ipynb</a:t>
            </a:r>
          </a:p>
          <a:p>
            <a:r>
              <a:rPr lang="ko-KR" altLang="en-US" dirty="0"/>
              <a:t>실습 파일 </a:t>
            </a:r>
            <a:r>
              <a:rPr lang="en-US" altLang="ko-KR" dirty="0"/>
              <a:t>: </a:t>
            </a:r>
            <a:r>
              <a:rPr lang="en-US" altLang="ko-KR" dirty="0" err="1"/>
              <a:t>geo_mbris_obis_edu_light.gpkg</a:t>
            </a:r>
            <a:r>
              <a:rPr lang="en-US" altLang="ko-KR" dirty="0"/>
              <a:t> (MBRIS_OBIS </a:t>
            </a:r>
            <a:r>
              <a:rPr lang="ko-KR" altLang="en-US" dirty="0" err="1"/>
              <a:t>종분포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: result/protect_zone2.shp (6.</a:t>
            </a:r>
            <a:r>
              <a:rPr lang="ko-KR" altLang="en-US" dirty="0"/>
              <a:t>의 실습결과 </a:t>
            </a:r>
            <a:r>
              <a:rPr lang="en-US" altLang="ko-KR" dirty="0"/>
              <a:t>- </a:t>
            </a:r>
            <a:r>
              <a:rPr lang="ko-KR" altLang="en-US" dirty="0"/>
              <a:t>해양보호구역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DC80FF-09EB-4759-83E1-317DF1A3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39D64-D3EC-4889-AF1F-5C54ECB9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17B2BF-2FB2-30DD-B252-D3AC7A251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"/>
          <a:stretch/>
        </p:blipFill>
        <p:spPr>
          <a:xfrm>
            <a:off x="643975" y="2086303"/>
            <a:ext cx="7856050" cy="38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9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단계구분도 시각화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86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007335B-FAFB-4A9E-AA6A-9AD01523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44150-20F8-4106-903C-88452A41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 err="1"/>
              <a:t>소해구</a:t>
            </a:r>
            <a:r>
              <a:rPr lang="en-US" altLang="ko-KR" dirty="0"/>
              <a:t>" </a:t>
            </a:r>
            <a:r>
              <a:rPr lang="ko-KR" altLang="en-US" dirty="0" err="1"/>
              <a:t>폴리곤과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 err="1"/>
              <a:t>종분포</a:t>
            </a:r>
            <a:r>
              <a:rPr lang="en-US" altLang="ko-KR" dirty="0"/>
              <a:t>" </a:t>
            </a:r>
            <a:r>
              <a:rPr lang="ko-KR" altLang="en-US" dirty="0"/>
              <a:t>포인트를 속성조인하고</a:t>
            </a:r>
            <a:r>
              <a:rPr lang="en-US" altLang="ko-KR" dirty="0"/>
              <a:t>, "</a:t>
            </a:r>
            <a:r>
              <a:rPr lang="ko-KR" altLang="en-US" dirty="0" err="1"/>
              <a:t>소해구</a:t>
            </a:r>
            <a:r>
              <a:rPr lang="en-US" altLang="ko-KR" dirty="0"/>
              <a:t>"</a:t>
            </a:r>
            <a:r>
              <a:rPr lang="ko-KR" altLang="en-US" dirty="0"/>
              <a:t>별 포인트 개수를 집계하여 단계구분도로 시각화 </a:t>
            </a:r>
            <a:endParaRPr lang="en-US" altLang="ko-KR" dirty="0"/>
          </a:p>
          <a:p>
            <a:r>
              <a:rPr lang="ko-KR" altLang="en-US" dirty="0"/>
              <a:t>실습 코드 </a:t>
            </a:r>
            <a:r>
              <a:rPr lang="en-US" altLang="ko-KR" dirty="0"/>
              <a:t>: 08_choroplethmap.ipynb</a:t>
            </a:r>
          </a:p>
          <a:p>
            <a:r>
              <a:rPr lang="ko-KR" altLang="en-US" dirty="0"/>
              <a:t>실습 파일 </a:t>
            </a:r>
            <a:r>
              <a:rPr lang="en-US" altLang="ko-KR" dirty="0"/>
              <a:t>: </a:t>
            </a:r>
            <a:r>
              <a:rPr lang="en-US" altLang="ko-KR" dirty="0" err="1"/>
              <a:t>geo_mbris_obis_edu_light.gpkg</a:t>
            </a:r>
            <a:r>
              <a:rPr lang="en-US" altLang="ko-KR" dirty="0"/>
              <a:t> (MBRIS_OBIS </a:t>
            </a:r>
            <a:r>
              <a:rPr lang="ko-KR" altLang="en-US" dirty="0" err="1"/>
              <a:t>종분포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: </a:t>
            </a:r>
            <a:r>
              <a:rPr lang="en-US" altLang="ko-KR" dirty="0" err="1"/>
              <a:t>geo_zn_sstrnc.shp</a:t>
            </a:r>
            <a:r>
              <a:rPr lang="en-US" altLang="ko-KR" dirty="0"/>
              <a:t> (</a:t>
            </a:r>
            <a:r>
              <a:rPr lang="ko-KR" altLang="en-US" dirty="0" err="1"/>
              <a:t>소해구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DC80FF-09EB-4759-83E1-317DF1A3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39D64-D3EC-4889-AF1F-5C54ECB9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81D960-56AD-9CCF-172F-06C1AE39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2" y="2376935"/>
            <a:ext cx="3757563" cy="3109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8C7BEF-0A7A-2A0A-8248-1E8B622497FC}"/>
              </a:ext>
            </a:extLst>
          </p:cNvPr>
          <p:cNvSpPr txBox="1"/>
          <p:nvPr/>
        </p:nvSpPr>
        <p:spPr>
          <a:xfrm>
            <a:off x="6093498" y="5598984"/>
            <a:ext cx="105798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  <a:ea typeface="+mn-ea"/>
              </a:rPr>
              <a:t>NaturalBreaks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AA051-1D2F-43B8-6FA2-1247D0EECB68}"/>
              </a:ext>
            </a:extLst>
          </p:cNvPr>
          <p:cNvSpPr txBox="1"/>
          <p:nvPr/>
        </p:nvSpPr>
        <p:spPr>
          <a:xfrm>
            <a:off x="2212831" y="5598984"/>
            <a:ext cx="940962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&lt;QUANTILES&gt;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DBB1B4-6565-83F3-2F68-F272B0B8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1" y="2376935"/>
            <a:ext cx="3250078" cy="29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0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9284D-B3A7-4C08-AC52-8EFAA288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단계구분도</a:t>
            </a:r>
            <a:r>
              <a:rPr lang="en-US" altLang="ko-KR" dirty="0"/>
              <a:t>(Choropleth Map)</a:t>
            </a:r>
            <a:r>
              <a:rPr lang="ko-KR" altLang="en-US" dirty="0"/>
              <a:t>에서의 색상 적용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11011-9533-4B8C-A2EE-9958D674F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https://matplotlib.org/tutorials/colors/colormaps.html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 Sequential, Sequential2 </a:t>
            </a:r>
            <a:r>
              <a:rPr lang="ko-KR" altLang="en-US" dirty="0"/>
              <a:t>또는 </a:t>
            </a:r>
            <a:r>
              <a:rPr lang="en-US" altLang="ko-KR" dirty="0"/>
              <a:t>Diverging </a:t>
            </a:r>
            <a:r>
              <a:rPr lang="ko-KR" altLang="en-US" dirty="0"/>
              <a:t>중에서 선택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https://colorbrewer2.org/#type=sequential&amp;scheme=BuGn&amp;n=3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7D4B55-6977-4FD1-8A47-DE11FB0E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731E7F-3BE1-42D5-BCCE-2DCF4234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44</a:t>
            </a:fld>
            <a:endParaRPr lang="ko-KR" altLang="en-US" sz="9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D70B9C-301A-4D3B-B92D-9766FE960BC5}"/>
              </a:ext>
            </a:extLst>
          </p:cNvPr>
          <p:cNvGrpSpPr/>
          <p:nvPr/>
        </p:nvGrpSpPr>
        <p:grpSpPr>
          <a:xfrm>
            <a:off x="1605436" y="1348214"/>
            <a:ext cx="5933127" cy="2273527"/>
            <a:chOff x="369526" y="1085523"/>
            <a:chExt cx="8366186" cy="41016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403C7C-28A0-420D-A38D-08BD7F4C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2258" y="1085523"/>
              <a:ext cx="4273454" cy="290117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FDC94E3-7707-4361-BA71-69BC0968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526" y="1085523"/>
              <a:ext cx="4141643" cy="410165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2284444-18F8-F17A-3AD1-F279B0AB3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738" y="4210187"/>
            <a:ext cx="3021106" cy="21301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5610A7-207F-C9C2-F16C-1680FE50D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4204882"/>
            <a:ext cx="1942525" cy="214044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510785-F0B2-47C7-F3A2-AB36F4238789}"/>
              </a:ext>
            </a:extLst>
          </p:cNvPr>
          <p:cNvSpPr/>
          <p:nvPr/>
        </p:nvSpPr>
        <p:spPr>
          <a:xfrm>
            <a:off x="4760434" y="4204882"/>
            <a:ext cx="815788" cy="873124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3072ABB-C422-344C-D1D9-B0DFCA979D78}"/>
              </a:ext>
            </a:extLst>
          </p:cNvPr>
          <p:cNvSpPr/>
          <p:nvPr/>
        </p:nvSpPr>
        <p:spPr>
          <a:xfrm rot="10800000">
            <a:off x="4293754" y="4478839"/>
            <a:ext cx="320750" cy="322729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C96E54-F91B-0BD2-C65B-2DF119A1D4FE}"/>
              </a:ext>
            </a:extLst>
          </p:cNvPr>
          <p:cNvSpPr/>
          <p:nvPr/>
        </p:nvSpPr>
        <p:spPr>
          <a:xfrm>
            <a:off x="2082131" y="4552903"/>
            <a:ext cx="1261705" cy="28376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6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공간밀도 시각화 </a:t>
            </a:r>
            <a:r>
              <a:rPr lang="en-US" altLang="ko-KR" dirty="0"/>
              <a:t>(</a:t>
            </a:r>
            <a:r>
              <a:rPr lang="ko-KR" altLang="en-US" dirty="0"/>
              <a:t>열지도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11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007335B-FAFB-4A9E-AA6A-9AD01523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44150-20F8-4106-903C-88452A41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포인트들의 공간 밀도를 </a:t>
            </a:r>
            <a:r>
              <a:rPr lang="en-US" altLang="ko-KR" dirty="0"/>
              <a:t>Geographical Heatmap(</a:t>
            </a:r>
            <a:r>
              <a:rPr lang="ko-KR" altLang="en-US" dirty="0"/>
              <a:t>열지도</a:t>
            </a:r>
            <a:r>
              <a:rPr lang="en-US" altLang="ko-KR" dirty="0"/>
              <a:t>)</a:t>
            </a:r>
            <a:r>
              <a:rPr lang="ko-KR" altLang="en-US" dirty="0"/>
              <a:t>를 이용해서 표현할 수 있습니다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열지도는 해역</a:t>
            </a:r>
            <a:r>
              <a:rPr lang="en-US" altLang="ko-KR" dirty="0"/>
              <a:t>/ </a:t>
            </a:r>
            <a:r>
              <a:rPr lang="ko-KR" altLang="en-US" dirty="0"/>
              <a:t>행정구역 등 영역과 상관없이 포인트가 밀집한 곳을 시각적으로 파악하고자 할 때 이용할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괭생이모자반</a:t>
            </a:r>
            <a:r>
              <a:rPr lang="en-US" altLang="ko-KR" dirty="0"/>
              <a:t>(Sargassum </a:t>
            </a:r>
            <a:r>
              <a:rPr lang="en-US" altLang="ko-KR" dirty="0" err="1"/>
              <a:t>horneri</a:t>
            </a:r>
            <a:r>
              <a:rPr lang="en-US" altLang="ko-KR" dirty="0"/>
              <a:t>)</a:t>
            </a:r>
            <a:r>
              <a:rPr lang="ko-KR" altLang="en-US" dirty="0"/>
              <a:t>의 공간 밀도를 열지도 시각화 </a:t>
            </a:r>
            <a:r>
              <a:rPr lang="en-US" altLang="ko-KR" dirty="0"/>
              <a:t>(Heatmap – KDE plot) </a:t>
            </a:r>
          </a:p>
          <a:p>
            <a:r>
              <a:rPr lang="ko-KR" altLang="en-US" dirty="0"/>
              <a:t>실습 코드 </a:t>
            </a:r>
            <a:r>
              <a:rPr lang="en-US" altLang="ko-KR" dirty="0"/>
              <a:t>: 09_Heatmap.ipynb</a:t>
            </a:r>
          </a:p>
          <a:p>
            <a:r>
              <a:rPr lang="ko-KR" altLang="en-US" dirty="0"/>
              <a:t>실습 파일 </a:t>
            </a:r>
            <a:r>
              <a:rPr lang="en-US" altLang="ko-KR" dirty="0"/>
              <a:t>: </a:t>
            </a:r>
            <a:r>
              <a:rPr lang="en-US" altLang="ko-KR" dirty="0" err="1"/>
              <a:t>geo_mbris_obis_edu_light.gpkg</a:t>
            </a:r>
            <a:r>
              <a:rPr lang="en-US" altLang="ko-KR" dirty="0"/>
              <a:t> (MBRIS_OBIS </a:t>
            </a:r>
            <a:r>
              <a:rPr lang="ko-KR" altLang="en-US" dirty="0" err="1"/>
              <a:t>종분포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: </a:t>
            </a:r>
            <a:r>
              <a:rPr lang="en-US" altLang="ko-KR" dirty="0" err="1"/>
              <a:t>korea.shp</a:t>
            </a:r>
            <a:r>
              <a:rPr lang="en-US" altLang="ko-KR" dirty="0"/>
              <a:t> (</a:t>
            </a:r>
            <a:r>
              <a:rPr lang="ko-KR" altLang="en-US" dirty="0"/>
              <a:t>대한민국 </a:t>
            </a:r>
            <a:r>
              <a:rPr lang="ko-KR" altLang="en-US" dirty="0" err="1"/>
              <a:t>육지부</a:t>
            </a:r>
            <a:r>
              <a:rPr lang="ko-KR" altLang="en-US" dirty="0"/>
              <a:t> 영역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DC80FF-09EB-4759-83E1-317DF1A3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39D64-D3EC-4889-AF1F-5C54ECB9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CAE351-15EA-96B8-F44D-EE1F6763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37" y="2513283"/>
            <a:ext cx="3428374" cy="35062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6C3644-6A75-22B3-3C07-924C07EA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154" y="2306172"/>
            <a:ext cx="3702922" cy="3869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BE5C85-08EF-EEEA-1FB9-F4F847F655D7}"/>
              </a:ext>
            </a:extLst>
          </p:cNvPr>
          <p:cNvSpPr txBox="1"/>
          <p:nvPr/>
        </p:nvSpPr>
        <p:spPr>
          <a:xfrm>
            <a:off x="5610796" y="6116035"/>
            <a:ext cx="150842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 Heatmap (KDE plot) 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DADCB-361E-519B-0AD4-3022049FB655}"/>
              </a:ext>
            </a:extLst>
          </p:cNvPr>
          <p:cNvSpPr txBox="1"/>
          <p:nvPr/>
        </p:nvSpPr>
        <p:spPr>
          <a:xfrm>
            <a:off x="2182618" y="6116035"/>
            <a:ext cx="540212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08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ea typeface="+mn-ea"/>
              </a:rPr>
              <a:t>점묘도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ea typeface="+mn-ea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117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20F51-9914-0A73-2A81-E5970A59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KDE (Kernel Density Estimation)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AA642-02BA-203E-17D8-4EC4EE9EC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ko-KR" sz="1400" dirty="0">
                <a:hlinkClick r:id="rId2"/>
              </a:rPr>
              <a:t>https://niceguy1575.tistory.com/entry/Kernel-Density-EstimationKDE-%EC%BB%A4%EB%84%90%EB%B0%80%EB%8F%84%ED%95%A8%EC%88%98 </a:t>
            </a:r>
            <a:endParaRPr kumimoji="0" lang="en-US" altLang="ko-KR" sz="1400" dirty="0">
              <a:hlinkClick r:id="rId3"/>
            </a:endParaRPr>
          </a:p>
          <a:p>
            <a:r>
              <a:rPr kumimoji="0" lang="en-US" altLang="ko-KR" sz="1400" dirty="0">
                <a:hlinkClick r:id="rId4"/>
              </a:rPr>
              <a:t>https://jayhey.github.io/novelty%20detection/2017/11/08/Novelty_detection_Kernel/ </a:t>
            </a:r>
            <a:r>
              <a:rPr kumimoji="0" lang="en-US" altLang="ko-KR" sz="1400" dirty="0">
                <a:hlinkClick r:id="rId3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A42785-E502-06F7-C377-4C29C79A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F324C1-137F-ED82-5E23-C11349FE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47</a:t>
            </a:fld>
            <a:endParaRPr lang="ko-KR" altLang="en-US" sz="90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1400BE-B0E7-0F0E-EE4E-B3F4C320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441" y="1681258"/>
            <a:ext cx="4277117" cy="203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gur">
            <a:extLst>
              <a:ext uri="{FF2B5EF4-FFF2-40B4-BE49-F238E27FC236}">
                <a16:creationId xmlns:a16="http://schemas.microsoft.com/office/drawing/2014/main" id="{108FB9F0-A8A0-5CE9-D2EF-EE377E348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71" y="3998161"/>
            <a:ext cx="7791856" cy="22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80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007335B-FAFB-4A9E-AA6A-9AD01523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44150-20F8-4106-903C-88452A41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folium </a:t>
            </a:r>
            <a:r>
              <a:rPr lang="ko-KR" altLang="en-US" dirty="0"/>
              <a:t>패키지의 </a:t>
            </a:r>
            <a:r>
              <a:rPr lang="en-US" altLang="ko-KR" dirty="0"/>
              <a:t>Heatmap </a:t>
            </a:r>
            <a:r>
              <a:rPr lang="ko-KR" altLang="en-US" dirty="0"/>
              <a:t>기능을 이용해서도 열지도 시각화가 가능합니다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 folium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leaflet.js</a:t>
            </a:r>
            <a:r>
              <a:rPr lang="ko-KR" altLang="en-US" dirty="0"/>
              <a:t>를 기반으로 </a:t>
            </a:r>
            <a:r>
              <a:rPr lang="en-US" altLang="ko-KR" dirty="0"/>
              <a:t>python</a:t>
            </a:r>
            <a:r>
              <a:rPr lang="ko-KR" altLang="en-US" dirty="0"/>
              <a:t>에서 지도 시각화를 할 수 있는 패키지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동적인</a:t>
            </a:r>
            <a:r>
              <a:rPr lang="en-US" altLang="ko-KR" dirty="0"/>
              <a:t> </a:t>
            </a:r>
            <a:r>
              <a:rPr lang="ko-KR" altLang="en-US" dirty="0"/>
              <a:t>지도의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/</a:t>
            </a:r>
            <a:r>
              <a:rPr lang="ko-KR" altLang="en-US" dirty="0"/>
              <a:t>이동이 가능합니다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DC80FF-09EB-4759-83E1-317DF1A3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39D64-D3EC-4889-AF1F-5C54ECB9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CE1DB7-D3F0-7224-57B1-3935C2B58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"/>
          <a:stretch/>
        </p:blipFill>
        <p:spPr>
          <a:xfrm>
            <a:off x="457200" y="1667331"/>
            <a:ext cx="8229600" cy="45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0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시계열 지도 시각화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01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0CF8318-82FF-8A2A-550B-77D898717070}"/>
              </a:ext>
            </a:extLst>
          </p:cNvPr>
          <p:cNvGrpSpPr/>
          <p:nvPr/>
        </p:nvGrpSpPr>
        <p:grpSpPr>
          <a:xfrm>
            <a:off x="1551327" y="2334385"/>
            <a:ext cx="6041345" cy="3729794"/>
            <a:chOff x="1605550" y="2457000"/>
            <a:chExt cx="5258237" cy="32463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00416F-1DA9-95AB-F1CC-0DE5C2DC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5550" y="2457000"/>
              <a:ext cx="5258237" cy="324632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551E286-DD42-3B7F-2686-14C41C665135}"/>
                </a:ext>
              </a:extLst>
            </p:cNvPr>
            <p:cNvSpPr/>
            <p:nvPr/>
          </p:nvSpPr>
          <p:spPr>
            <a:xfrm>
              <a:off x="3080680" y="3539773"/>
              <a:ext cx="3334871" cy="8344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C04C8B3-EEE4-4447-54BC-366DC613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① Python </a:t>
            </a:r>
            <a:r>
              <a:rPr lang="ko-KR" altLang="en-US" dirty="0"/>
              <a:t>설치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D6FA6-EAD4-8E00-14AE-497C8412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공간 빅데이터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E70C78-1DD9-20BC-184A-C28B404B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D9E3383A-3C7D-1980-3B28-7A0AC8CB2874}"/>
              </a:ext>
            </a:extLst>
          </p:cNvPr>
          <p:cNvSpPr txBox="1"/>
          <p:nvPr/>
        </p:nvSpPr>
        <p:spPr>
          <a:xfrm>
            <a:off x="457197" y="807813"/>
            <a:ext cx="7924803" cy="133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"python-3.11.4-amd64.exe"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를 실행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더블클릭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Add Python.exe to PATH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체크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Install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Now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클릭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시스템 변경 확인 대화상자 표시되면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Yes 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예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를 눌러 계속 설치 진행 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Setup was successful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이 표시되면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Close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버튼을 눌러 닫음 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56C20A1B-4AA8-9B3B-7331-8303587F5673}"/>
              </a:ext>
            </a:extLst>
          </p:cNvPr>
          <p:cNvSpPr/>
          <p:nvPr/>
        </p:nvSpPr>
        <p:spPr>
          <a:xfrm>
            <a:off x="5151885" y="5764134"/>
            <a:ext cx="867915" cy="210747"/>
          </a:xfrm>
          <a:prstGeom prst="wedgeRectCallout">
            <a:avLst>
              <a:gd name="adj1" fmla="val -73990"/>
              <a:gd name="adj2" fmla="val -3545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latin typeface="+mj-ea"/>
                <a:ea typeface="+mj-ea"/>
              </a:rPr>
              <a:t>① Check!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4231BD70-BA9F-E805-9DC7-DC53F579512D}"/>
              </a:ext>
            </a:extLst>
          </p:cNvPr>
          <p:cNvSpPr/>
          <p:nvPr/>
        </p:nvSpPr>
        <p:spPr>
          <a:xfrm>
            <a:off x="4820263" y="3611853"/>
            <a:ext cx="683301" cy="262776"/>
          </a:xfrm>
          <a:prstGeom prst="wedgeRectCallout">
            <a:avLst>
              <a:gd name="adj1" fmla="val -73990"/>
              <a:gd name="adj2" fmla="val -3545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dirty="0">
                <a:latin typeface="+mj-ea"/>
                <a:ea typeface="+mj-ea"/>
              </a:rPr>
              <a:t>② Click</a:t>
            </a:r>
            <a:endParaRPr lang="ko-KR" altLang="en-US" sz="1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16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8EBE4-ABCF-4F95-A3A5-B2953A68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04B84-C270-44B6-B057-D1D87B690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바다거북이 이동 경로 시계열 지도 시각화 </a:t>
            </a:r>
          </a:p>
          <a:p>
            <a:r>
              <a:rPr lang="ko-KR" altLang="en-US" dirty="0"/>
              <a:t>실습 코드 </a:t>
            </a:r>
            <a:r>
              <a:rPr lang="en-US" altLang="ko-KR" dirty="0"/>
              <a:t>: 10_Time.ipynb</a:t>
            </a:r>
          </a:p>
          <a:p>
            <a:r>
              <a:rPr lang="ko-KR" altLang="en-US" dirty="0"/>
              <a:t>실습 파일 </a:t>
            </a:r>
            <a:r>
              <a:rPr lang="en-US" altLang="ko-KR" dirty="0"/>
              <a:t>: turtle_route.csv (</a:t>
            </a:r>
            <a:r>
              <a:rPr lang="ko-KR" altLang="en-US" dirty="0"/>
              <a:t>바다거북이 이동 경로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9E029-3D3D-4D2D-8A34-98B23CCC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DD51B-0C93-43D1-8BE3-45F387ED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50</a:t>
            </a:fld>
            <a:endParaRPr lang="ko-KR" altLang="en-US" sz="9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D41926-2F26-FD4F-A8DD-33FDA9FB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1" y="1580685"/>
            <a:ext cx="5905477" cy="46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66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11. </a:t>
            </a:r>
            <a:r>
              <a:rPr lang="ko-KR" altLang="en-US" sz="3200" dirty="0"/>
              <a:t>수치모델자료를 통한 </a:t>
            </a:r>
            <a:r>
              <a:rPr lang="ko-KR" altLang="en-US" sz="3200" dirty="0" err="1"/>
              <a:t>종분포</a:t>
            </a:r>
            <a:r>
              <a:rPr lang="ko-KR" altLang="en-US" sz="3200" dirty="0"/>
              <a:t> 추출 및 집계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07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8EBE4-ABCF-4F95-A3A5-B2953A68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04B84-C270-44B6-B057-D1D87B690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수온 </a:t>
            </a:r>
            <a:r>
              <a:rPr lang="en-US" altLang="ko-KR" dirty="0"/>
              <a:t>10</a:t>
            </a:r>
            <a:r>
              <a:rPr lang="ko-KR" altLang="en-US" dirty="0"/>
              <a:t>도 이상 </a:t>
            </a:r>
            <a:r>
              <a:rPr lang="en-US" altLang="ko-KR" dirty="0"/>
              <a:t>20</a:t>
            </a:r>
            <a:r>
              <a:rPr lang="ko-KR" altLang="en-US" dirty="0"/>
              <a:t>도 미만 해양물리자료에 </a:t>
            </a:r>
            <a:r>
              <a:rPr lang="ko-KR" altLang="en-US" dirty="0" err="1"/>
              <a:t>공간조인되는</a:t>
            </a:r>
            <a:r>
              <a:rPr lang="ko-KR" altLang="en-US" dirty="0"/>
              <a:t> 종분포의 해상생물해역별 </a:t>
            </a:r>
            <a:r>
              <a:rPr lang="ko-KR" altLang="en-US" dirty="0" err="1"/>
              <a:t>문별</a:t>
            </a:r>
            <a:r>
              <a:rPr lang="ko-KR" altLang="en-US" dirty="0"/>
              <a:t> 개체 수를 집계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실습 코드 </a:t>
            </a:r>
            <a:r>
              <a:rPr lang="en-US" altLang="ko-KR" dirty="0"/>
              <a:t>: 11_model.ipynb</a:t>
            </a:r>
          </a:p>
          <a:p>
            <a:pPr lvl="1"/>
            <a:r>
              <a:rPr lang="ko-KR" altLang="en-US" dirty="0"/>
              <a:t> 실습 파일 </a:t>
            </a:r>
            <a:r>
              <a:rPr lang="en-US" altLang="ko-KR" dirty="0"/>
              <a:t>: </a:t>
            </a:r>
            <a:r>
              <a:rPr lang="en-US" altLang="ko-KR" dirty="0" err="1"/>
              <a:t>geo_mbris_obis_edu_light.gpkg</a:t>
            </a:r>
            <a:r>
              <a:rPr lang="en-US" altLang="ko-KR" dirty="0"/>
              <a:t> (MBRIS_OBIS </a:t>
            </a:r>
            <a:r>
              <a:rPr lang="ko-KR" altLang="en-US" dirty="0" err="1"/>
              <a:t>종분포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               : </a:t>
            </a:r>
            <a:r>
              <a:rPr lang="en-US" altLang="ko-KR" dirty="0" err="1"/>
              <a:t>phisics</a:t>
            </a:r>
            <a:r>
              <a:rPr lang="en-US" altLang="ko-KR" dirty="0"/>
              <a:t>/</a:t>
            </a:r>
            <a:r>
              <a:rPr lang="en-US" altLang="ko-KR" dirty="0" err="1"/>
              <a:t>data.gpkg</a:t>
            </a:r>
            <a:r>
              <a:rPr lang="en-US" altLang="ko-KR" dirty="0"/>
              <a:t> (</a:t>
            </a:r>
            <a:r>
              <a:rPr lang="ko-KR" altLang="en-US" dirty="0"/>
              <a:t>해양물리자료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               : </a:t>
            </a:r>
            <a:r>
              <a:rPr lang="en-US" altLang="ko-KR" dirty="0" err="1"/>
              <a:t>geo_zn_ocn_lvb_sarea.shp</a:t>
            </a:r>
            <a:r>
              <a:rPr lang="en-US" altLang="ko-KR" dirty="0"/>
              <a:t> (</a:t>
            </a:r>
            <a:r>
              <a:rPr lang="ko-KR" altLang="en-US" dirty="0"/>
              <a:t>해양생물해역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9E029-3D3D-4D2D-8A34-98B23CCC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DD51B-0C93-43D1-8BE3-45F387ED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52</a:t>
            </a:fld>
            <a:endParaRPr lang="ko-KR" altLang="en-US" sz="9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402034-920E-39D5-A659-DD6C421B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2286954"/>
            <a:ext cx="7416824" cy="383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1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12. </a:t>
            </a:r>
            <a:r>
              <a:rPr lang="ko-KR" altLang="en-US" sz="3200" dirty="0"/>
              <a:t>특정 해역에만 사는 특정 해역 </a:t>
            </a:r>
            <a:r>
              <a:rPr lang="ko-KR" altLang="en-US" sz="3200" dirty="0" err="1"/>
              <a:t>출현종</a:t>
            </a:r>
            <a:r>
              <a:rPr lang="ko-KR" altLang="en-US" sz="3200" dirty="0"/>
              <a:t> 추출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89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8EBE4-ABCF-4F95-A3A5-B2953A68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04B84-C270-44B6-B057-D1D87B690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해역에만 사는 특정 해역 </a:t>
            </a:r>
            <a:r>
              <a:rPr lang="ko-KR" altLang="en-US" dirty="0" err="1"/>
              <a:t>출현종</a:t>
            </a:r>
            <a:r>
              <a:rPr lang="ko-KR" altLang="en-US" dirty="0"/>
              <a:t> 추출 </a:t>
            </a:r>
            <a:r>
              <a:rPr lang="en-US" altLang="ko-KR" dirty="0"/>
              <a:t>(</a:t>
            </a:r>
            <a:r>
              <a:rPr lang="ko-KR" altLang="en-US" dirty="0"/>
              <a:t>다른 해역에는 분포하지 않는 </a:t>
            </a:r>
            <a:r>
              <a:rPr lang="ko-KR" altLang="en-US" dirty="0" err="1"/>
              <a:t>종분포</a:t>
            </a:r>
            <a:r>
              <a:rPr lang="ko-KR" altLang="en-US" dirty="0"/>
              <a:t> 데이터를 찾기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실습 코드 </a:t>
            </a:r>
            <a:r>
              <a:rPr lang="en-US" altLang="ko-KR" dirty="0"/>
              <a:t>: 12_research.ipynb</a:t>
            </a:r>
          </a:p>
          <a:p>
            <a:r>
              <a:rPr lang="ko-KR" altLang="en-US" dirty="0"/>
              <a:t>실습 파일</a:t>
            </a:r>
            <a:br>
              <a:rPr lang="ko-KR" altLang="en-US" dirty="0"/>
            </a:br>
            <a:r>
              <a:rPr lang="en-US" altLang="ko-KR" dirty="0"/>
              <a:t>: </a:t>
            </a:r>
            <a:r>
              <a:rPr lang="en-US" altLang="ko-KR" dirty="0" err="1"/>
              <a:t>geo_mbris_obis_edu_light.gpkg</a:t>
            </a:r>
            <a:r>
              <a:rPr lang="en-US" altLang="ko-KR" dirty="0"/>
              <a:t> (MBRIS_OBIS </a:t>
            </a:r>
            <a:r>
              <a:rPr lang="ko-KR" altLang="en-US" dirty="0" err="1"/>
              <a:t>종분포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en-US" altLang="ko-KR" dirty="0" err="1"/>
              <a:t>geo_zn_ocn_lvb_sarea.shp</a:t>
            </a:r>
            <a:r>
              <a:rPr lang="en-US" altLang="ko-KR" dirty="0"/>
              <a:t> (</a:t>
            </a:r>
            <a:r>
              <a:rPr lang="ko-KR" altLang="en-US" dirty="0"/>
              <a:t>해양생물해역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9E029-3D3D-4D2D-8A34-98B23CCC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DD51B-0C93-43D1-8BE3-45F387ED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54</a:t>
            </a:fld>
            <a:endParaRPr lang="ko-KR" altLang="en-US" sz="9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852A92-4EFD-F69C-BAF0-8993F00D1784}"/>
              </a:ext>
            </a:extLst>
          </p:cNvPr>
          <p:cNvGrpSpPr/>
          <p:nvPr/>
        </p:nvGrpSpPr>
        <p:grpSpPr>
          <a:xfrm>
            <a:off x="590184" y="2196353"/>
            <a:ext cx="4198454" cy="3986951"/>
            <a:chOff x="4199243" y="1187860"/>
            <a:chExt cx="5567953" cy="528745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72F2705-2324-1132-B314-E7BB477C45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07"/>
            <a:stretch/>
          </p:blipFill>
          <p:spPr bwMode="auto">
            <a:xfrm>
              <a:off x="4199243" y="1187860"/>
              <a:ext cx="5567953" cy="528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F7B7A6-9A42-3661-79CB-576050F58986}"/>
                </a:ext>
              </a:extLst>
            </p:cNvPr>
            <p:cNvSpPr/>
            <p:nvPr/>
          </p:nvSpPr>
          <p:spPr>
            <a:xfrm>
              <a:off x="4520952" y="2708920"/>
              <a:ext cx="5111998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B08597-C454-4EDA-CB67-FC0CD44E2FE7}"/>
                </a:ext>
              </a:extLst>
            </p:cNvPr>
            <p:cNvSpPr/>
            <p:nvPr/>
          </p:nvSpPr>
          <p:spPr>
            <a:xfrm>
              <a:off x="4520952" y="4154496"/>
              <a:ext cx="5111998" cy="49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A34BFA2-708F-F966-D294-BF42036006C0}"/>
                </a:ext>
              </a:extLst>
            </p:cNvPr>
            <p:cNvSpPr/>
            <p:nvPr/>
          </p:nvSpPr>
          <p:spPr>
            <a:xfrm>
              <a:off x="4520952" y="4775595"/>
              <a:ext cx="5111998" cy="4571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D3065AC-1245-76C4-6568-8D3E1C655815}"/>
                </a:ext>
              </a:extLst>
            </p:cNvPr>
            <p:cNvSpPr/>
            <p:nvPr/>
          </p:nvSpPr>
          <p:spPr>
            <a:xfrm>
              <a:off x="4520952" y="5229200"/>
              <a:ext cx="5111998" cy="98868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C313579-112F-64F7-2FFA-5B807C6C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16" y="3122667"/>
            <a:ext cx="3762598" cy="15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0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13. </a:t>
            </a:r>
            <a:r>
              <a:rPr lang="ko-KR" altLang="en-US" sz="3200" dirty="0"/>
              <a:t>시점 전후의 수온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생물종</a:t>
            </a:r>
            <a:r>
              <a:rPr lang="ko-KR" altLang="en-US" sz="3200" dirty="0"/>
              <a:t> 증감률 분석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DAA38-C6C5-264B-DF06-FA110F5A1B63}"/>
              </a:ext>
            </a:extLst>
          </p:cNvPr>
          <p:cNvSpPr txBox="1"/>
          <p:nvPr/>
        </p:nvSpPr>
        <p:spPr>
          <a:xfrm>
            <a:off x="1177481" y="3152001"/>
            <a:ext cx="678903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장기적인 기간의 데이터를 적용하여 수온 상승</a:t>
            </a:r>
            <a:r>
              <a:rPr lang="en-US" altLang="ko-KR" sz="1200" dirty="0"/>
              <a:t>(</a:t>
            </a:r>
            <a:r>
              <a:rPr lang="ko-KR" altLang="en-US" sz="1200" dirty="0"/>
              <a:t>기후 온난화</a:t>
            </a:r>
            <a:r>
              <a:rPr lang="en-US" altLang="ko-KR" sz="1200" dirty="0"/>
              <a:t>)</a:t>
            </a:r>
            <a:r>
              <a:rPr lang="ko-KR" altLang="en-US" sz="1200" dirty="0"/>
              <a:t>과 </a:t>
            </a:r>
            <a:r>
              <a:rPr lang="ko-KR" altLang="en-US" sz="1200" dirty="0" err="1"/>
              <a:t>생물종</a:t>
            </a:r>
            <a:r>
              <a:rPr lang="ko-KR" altLang="en-US" sz="1200" dirty="0"/>
              <a:t> 변화의 상관 관계를 파악해보는 방법 </a:t>
            </a:r>
          </a:p>
        </p:txBody>
      </p:sp>
    </p:spTree>
    <p:extLst>
      <p:ext uri="{BB962C8B-B14F-4D97-AF65-F5344CB8AC3E}">
        <p14:creationId xmlns:p14="http://schemas.microsoft.com/office/powerpoint/2010/main" val="2729727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42F9777-4F4E-C336-CB84-1CB2BD0F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2016~2018</a:t>
            </a:r>
            <a:r>
              <a:rPr lang="ko-KR" altLang="en-US" dirty="0"/>
              <a:t>년 대비 </a:t>
            </a:r>
            <a:r>
              <a:rPr lang="en-US" altLang="ko-KR" dirty="0"/>
              <a:t>2019~2021</a:t>
            </a:r>
            <a:r>
              <a:rPr lang="ko-KR" altLang="en-US" dirty="0"/>
              <a:t>년 </a:t>
            </a:r>
            <a:r>
              <a:rPr lang="en-US" altLang="ko-KR" dirty="0"/>
              <a:t>1~3</a:t>
            </a:r>
            <a:r>
              <a:rPr lang="ko-KR" altLang="en-US" dirty="0"/>
              <a:t>월 평균 수온 증감률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2281C8-BD28-F577-9D16-C88C3719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FE507B-80B0-0D0F-3FDD-F2F4048A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17AA87-3215-E813-21F4-57D35995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19" y="674696"/>
            <a:ext cx="7965162" cy="56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72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F53A6-718C-C12E-AD2C-ACADE9F5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독도 주변 문 단위 </a:t>
            </a:r>
            <a:r>
              <a:rPr lang="ko-KR" altLang="en-US" dirty="0" err="1"/>
              <a:t>생물종</a:t>
            </a:r>
            <a:r>
              <a:rPr lang="ko-KR" altLang="en-US" dirty="0"/>
              <a:t> 증감률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9BC2F-9D1E-093F-C48B-D22E92997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2016~2018</a:t>
            </a:r>
            <a:r>
              <a:rPr lang="ko-KR" altLang="en-US" dirty="0"/>
              <a:t>년 대비 </a:t>
            </a:r>
            <a:r>
              <a:rPr lang="en-US" altLang="ko-KR" dirty="0"/>
              <a:t>2019~2021</a:t>
            </a:r>
            <a:r>
              <a:rPr lang="ko-KR" altLang="en-US" dirty="0"/>
              <a:t>년 </a:t>
            </a:r>
            <a:r>
              <a:rPr lang="ko-KR" altLang="en-US" dirty="0" err="1"/>
              <a:t>문별</a:t>
            </a:r>
            <a:r>
              <a:rPr lang="ko-KR" altLang="en-US" dirty="0"/>
              <a:t> </a:t>
            </a:r>
            <a:r>
              <a:rPr lang="ko-KR" altLang="en-US" dirty="0" err="1"/>
              <a:t>생물종</a:t>
            </a:r>
            <a:r>
              <a:rPr lang="ko-KR" altLang="en-US" dirty="0"/>
              <a:t> 출현 수</a:t>
            </a:r>
            <a:endParaRPr lang="en-US" altLang="ko-KR" dirty="0"/>
          </a:p>
          <a:p>
            <a:r>
              <a:rPr lang="ko-KR" altLang="en-US" dirty="0"/>
              <a:t>독도 반경 </a:t>
            </a:r>
            <a:r>
              <a:rPr lang="en-US" altLang="ko-KR" dirty="0"/>
              <a:t>50km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135D04-74C6-2165-EB9A-7FBB4E39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F9B972-9001-681D-621F-6F1D8D15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57</a:t>
            </a:fld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46479E-FC00-F150-CDDE-95088679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120"/>
            <a:ext cx="9144000" cy="34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01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5A66D-9273-6CE8-E2CA-1CF023C4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100% </a:t>
            </a:r>
            <a:r>
              <a:rPr lang="ko-KR" altLang="en-US" dirty="0"/>
              <a:t>이상 증가한 문 </a:t>
            </a:r>
            <a:r>
              <a:rPr lang="ko-KR" altLang="en-US" dirty="0" err="1"/>
              <a:t>단위별</a:t>
            </a:r>
            <a:r>
              <a:rPr lang="ko-KR" altLang="en-US" dirty="0"/>
              <a:t> </a:t>
            </a:r>
            <a:r>
              <a:rPr lang="ko-KR" altLang="en-US" dirty="0" err="1"/>
              <a:t>생물종</a:t>
            </a:r>
            <a:r>
              <a:rPr lang="ko-KR" altLang="en-US" dirty="0"/>
              <a:t> 분포 위치도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9E68A-1B7F-C98B-1379-5C274CA3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5BE8E5-9B5C-CF2C-7CA7-458C3A16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084B71-1090-06C5-821C-3799674F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58</a:t>
            </a:fld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A37813-9FAF-714D-6DDB-CF8BEFB71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8"/>
          <a:stretch/>
        </p:blipFill>
        <p:spPr>
          <a:xfrm>
            <a:off x="0" y="674696"/>
            <a:ext cx="9144000" cy="56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10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14. CTD </a:t>
            </a:r>
            <a:r>
              <a:rPr lang="ko-KR" altLang="en-US" sz="3200" dirty="0"/>
              <a:t>자료를 이용한 통계 그래프 시각화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62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D63DAD1-971B-2F67-F680-7434FB35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94" y="2419562"/>
            <a:ext cx="4576733" cy="37650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086578-F694-528B-AE52-8926E48E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PATH </a:t>
            </a:r>
            <a:r>
              <a:rPr lang="ko-KR" altLang="en-US" dirty="0"/>
              <a:t>설정 확인 </a:t>
            </a:r>
            <a:r>
              <a:rPr lang="en-US" altLang="ko-KR" dirty="0"/>
              <a:t>(</a:t>
            </a:r>
            <a:r>
              <a:rPr lang="ko-KR" altLang="en-US" dirty="0"/>
              <a:t>나중에 </a:t>
            </a:r>
            <a:r>
              <a:rPr lang="en-US" altLang="ko-KR" dirty="0"/>
              <a:t>Python </a:t>
            </a:r>
            <a:r>
              <a:rPr lang="ko-KR" altLang="en-US" dirty="0"/>
              <a:t>실행에 문제가 있는 경우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667F01-129E-CDF7-8377-EB148D9B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공간 빅데이터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86E0F-283F-6E93-C464-FB57342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CE878655-61E7-DCC8-61DE-4A10D9BCC5A9}"/>
              </a:ext>
            </a:extLst>
          </p:cNvPr>
          <p:cNvSpPr txBox="1"/>
          <p:nvPr/>
        </p:nvSpPr>
        <p:spPr>
          <a:xfrm>
            <a:off x="457197" y="807813"/>
            <a:ext cx="7924803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Windows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설정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시스템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정보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고급 시스템 설정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시스템 속성의 고급 탭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환경 변수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”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버튼 클릭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사용자 변수의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Path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를 더블 클릭 또는 선택 상태에서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편집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”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버튼 클릭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아래와 같이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Python311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경로가 설정되어 있는 것이 확인되면 됨 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48B999-DD88-24B4-1905-A19345DF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02" y="2419562"/>
            <a:ext cx="3374811" cy="376509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A9773D-7519-06B5-E9C6-3A4D0FB61CF9}"/>
              </a:ext>
            </a:extLst>
          </p:cNvPr>
          <p:cNvCxnSpPr/>
          <p:nvPr/>
        </p:nvCxnSpPr>
        <p:spPr>
          <a:xfrm>
            <a:off x="3789187" y="3571817"/>
            <a:ext cx="100401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81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BFAE8E9-6E55-D0DB-2343-B10E7FB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6C49C6-04F9-0F77-F34F-FEB7F2EE3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CTD </a:t>
            </a:r>
            <a:r>
              <a:rPr lang="ko-KR" altLang="en-US" dirty="0"/>
              <a:t>센싱 자료 차트 그래프 시각화</a:t>
            </a:r>
            <a:endParaRPr lang="en-US" altLang="ko-KR" dirty="0"/>
          </a:p>
          <a:p>
            <a:r>
              <a:rPr lang="ko-KR" altLang="en-US" dirty="0"/>
              <a:t>실습 코드 </a:t>
            </a:r>
            <a:r>
              <a:rPr lang="en-US" altLang="ko-KR" dirty="0"/>
              <a:t>: 13_CTD.ipynb</a:t>
            </a:r>
          </a:p>
          <a:p>
            <a:r>
              <a:rPr lang="ko-KR" altLang="en-US" dirty="0"/>
              <a:t>실습 파일 </a:t>
            </a:r>
            <a:r>
              <a:rPr lang="en-US" altLang="ko-KR" dirty="0"/>
              <a:t>: CTD/</a:t>
            </a:r>
            <a:r>
              <a:rPr lang="ko-KR" altLang="en-US" dirty="0"/>
              <a:t>현장조사자료</a:t>
            </a:r>
            <a:r>
              <a:rPr lang="en-US" altLang="ko-KR" dirty="0"/>
              <a:t>.csv</a:t>
            </a:r>
            <a:r>
              <a:rPr lang="ko-KR" altLang="en-US" dirty="0"/>
              <a:t>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18574C-C6FD-0C1F-2B54-0A406275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CF560-2D2C-76E1-E1CB-95E500C44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7" name="그림 6" descr="텍스트, 창문, 다른이(가) 표시된 사진&#10;&#10;자동 생성된 설명">
            <a:extLst>
              <a:ext uri="{FF2B5EF4-FFF2-40B4-BE49-F238E27FC236}">
                <a16:creationId xmlns:a16="http://schemas.microsoft.com/office/drawing/2014/main" id="{91BC0D97-5146-4AA5-A986-7C6D440332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1946"/>
            <a:ext cx="8229600" cy="37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8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69EB8-6A1E-60A7-FBC4-B90E0280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CTD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시각화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D6F918-0048-7C13-5005-4C9C59C6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36F060-51ED-507F-F919-740028C6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61</a:t>
            </a:fld>
            <a:endParaRPr lang="ko-KR" altLang="en-US" sz="90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3D0BF43-1E44-3637-B7DC-B5C333D5D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733" y="1242696"/>
            <a:ext cx="562053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14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독자적 실습 </a:t>
            </a:r>
            <a:br>
              <a:rPr lang="en-US" altLang="ko-KR" dirty="0"/>
            </a:br>
            <a:r>
              <a:rPr lang="en-US" altLang="ko-KR" sz="1800" b="0" dirty="0">
                <a:latin typeface="+mn-ea"/>
                <a:ea typeface="+mn-ea"/>
              </a:rPr>
              <a:t>- </a:t>
            </a:r>
            <a:r>
              <a:rPr lang="ko-KR" altLang="en-US" sz="1800" b="0" dirty="0">
                <a:latin typeface="+mn-ea"/>
                <a:ea typeface="+mn-ea"/>
              </a:rPr>
              <a:t>직접 코딩 실습을 통해 지금까지 배운 내용을 정리해 봅시다 </a:t>
            </a:r>
            <a:r>
              <a:rPr lang="en-US" altLang="ko-KR" sz="1800" b="0" dirty="0">
                <a:latin typeface="+mn-ea"/>
                <a:ea typeface="+mn-ea"/>
              </a:rPr>
              <a:t>-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35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6F51D-E5A4-426E-A733-3187A33D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89B94-CE77-4605-98BD-4C7608CC2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15_HandsOn.ipynb </a:t>
            </a:r>
            <a:r>
              <a:rPr lang="ko-KR" altLang="en-US" dirty="0"/>
              <a:t>라는 이름의 새로운 노트북을 생성하기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아래 내용을 코딩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geopandas</a:t>
            </a:r>
            <a:r>
              <a:rPr lang="en-US" altLang="ko-KR" dirty="0"/>
              <a:t> folium </a:t>
            </a:r>
            <a:r>
              <a:rPr lang="en-US" altLang="ko-KR" dirty="0" err="1"/>
              <a:t>mapclassify</a:t>
            </a:r>
            <a:r>
              <a:rPr lang="en-US" altLang="ko-KR" dirty="0"/>
              <a:t> </a:t>
            </a:r>
            <a:r>
              <a:rPr lang="ko-KR" altLang="en-US" dirty="0"/>
              <a:t>패키지 설치 및 </a:t>
            </a:r>
            <a:r>
              <a:rPr lang="en-US" altLang="ko-KR" dirty="0" err="1"/>
              <a:t>geopandas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dirty="0"/>
              <a:t>import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"MBRIS.csv"</a:t>
            </a:r>
            <a:r>
              <a:rPr lang="ko-KR" altLang="en-US" dirty="0"/>
              <a:t>를 </a:t>
            </a:r>
            <a:r>
              <a:rPr lang="ko-KR" altLang="en-US" dirty="0" err="1"/>
              <a:t>로딩하고</a:t>
            </a:r>
            <a:r>
              <a:rPr lang="en-US" altLang="ko-KR" dirty="0"/>
              <a:t>, CLASS</a:t>
            </a:r>
            <a:r>
              <a:rPr lang="ko-KR" altLang="en-US" dirty="0"/>
              <a:t>가 </a:t>
            </a:r>
            <a:r>
              <a:rPr lang="en-US" altLang="ko-KR" dirty="0"/>
              <a:t>" Polychaeta"</a:t>
            </a:r>
            <a:r>
              <a:rPr lang="ko-KR" altLang="en-US" dirty="0"/>
              <a:t>인 데이터만 추출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 LOTI_VAL, LATI_VAL</a:t>
            </a:r>
            <a:r>
              <a:rPr lang="ko-KR" altLang="en-US" dirty="0"/>
              <a:t>을 이용하여 포인트 공간데이터화 </a:t>
            </a:r>
            <a:r>
              <a:rPr lang="en-US" altLang="ko-KR" dirty="0"/>
              <a:t>(</a:t>
            </a:r>
            <a:r>
              <a:rPr lang="ko-KR" altLang="en-US" dirty="0"/>
              <a:t>다른 속성들도 포함한 상태로</a:t>
            </a:r>
            <a:r>
              <a:rPr lang="en-US" altLang="ko-KR" dirty="0"/>
              <a:t>)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포인트를 </a:t>
            </a:r>
            <a:r>
              <a:rPr lang="en-US" altLang="ko-KR" dirty="0"/>
              <a:t>seaborn </a:t>
            </a:r>
            <a:r>
              <a:rPr lang="ko-KR" altLang="en-US" dirty="0"/>
              <a:t>또는 </a:t>
            </a:r>
            <a:r>
              <a:rPr lang="en-US" altLang="ko-KR" dirty="0"/>
              <a:t>folium</a:t>
            </a:r>
            <a:r>
              <a:rPr lang="ko-KR" altLang="en-US" dirty="0"/>
              <a:t>을 이용하여 열지도</a:t>
            </a:r>
            <a:r>
              <a:rPr lang="en-US" altLang="ko-KR" dirty="0"/>
              <a:t>(Heat map)</a:t>
            </a:r>
            <a:r>
              <a:rPr lang="ko-KR" altLang="en-US" dirty="0"/>
              <a:t>를 통해 공간적인 분포를 시각화 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해양생물해역</a:t>
            </a:r>
            <a:r>
              <a:rPr lang="en-US" altLang="ko-KR" dirty="0"/>
              <a:t>(</a:t>
            </a:r>
            <a:r>
              <a:rPr lang="en-US" altLang="ko-KR" dirty="0" err="1"/>
              <a:t>geo_zn_ocn_lvb_sarea.shp</a:t>
            </a:r>
            <a:r>
              <a:rPr lang="en-US" altLang="ko-KR" dirty="0"/>
              <a:t>) </a:t>
            </a:r>
            <a:r>
              <a:rPr lang="ko-KR" altLang="en-US" dirty="0" err="1"/>
              <a:t>폴리곤</a:t>
            </a:r>
            <a:r>
              <a:rPr lang="ko-KR" altLang="en-US" dirty="0"/>
              <a:t> 공간데이터 파일을 로딩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 "MBRIS" </a:t>
            </a:r>
            <a:r>
              <a:rPr lang="ko-KR" altLang="en-US" dirty="0"/>
              <a:t>포인트와 </a:t>
            </a:r>
            <a:r>
              <a:rPr lang="en-US" altLang="ko-KR" dirty="0"/>
              <a:t>"</a:t>
            </a:r>
            <a:r>
              <a:rPr lang="ko-KR" altLang="en-US" dirty="0"/>
              <a:t>해양생물해역</a:t>
            </a:r>
            <a:r>
              <a:rPr lang="en-US" altLang="ko-KR" dirty="0"/>
              <a:t>"</a:t>
            </a:r>
            <a:r>
              <a:rPr lang="ko-KR" altLang="en-US" dirty="0"/>
              <a:t>을 공간조인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해양생물해역별 </a:t>
            </a:r>
            <a:r>
              <a:rPr lang="en-US" altLang="ko-KR" dirty="0"/>
              <a:t>MBRIS </a:t>
            </a:r>
            <a:r>
              <a:rPr lang="ko-KR" altLang="en-US" dirty="0"/>
              <a:t>포인트 건수를 집계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배경지도가 적용된 상태로 단계구분도 시각화 </a:t>
            </a:r>
            <a:endParaRPr lang="en-US" altLang="ko-KR" dirty="0"/>
          </a:p>
          <a:p>
            <a:pPr marL="106263" lvl="1" indent="0">
              <a:lnSpc>
                <a:spcPct val="150000"/>
              </a:lnSpc>
              <a:buNone/>
            </a:pPr>
            <a:r>
              <a:rPr lang="en-US" altLang="ko-KR" dirty="0"/>
              <a:t>* </a:t>
            </a:r>
            <a:r>
              <a:rPr lang="ko-KR" altLang="en-US" dirty="0"/>
              <a:t>분석은 직전 과정의 결과물을 기반으로 진행 </a:t>
            </a:r>
            <a:r>
              <a:rPr lang="en-US" altLang="ko-KR" dirty="0"/>
              <a:t>(</a:t>
            </a:r>
            <a:r>
              <a:rPr lang="ko-KR" altLang="en-US" dirty="0"/>
              <a:t>맨 마지막 </a:t>
            </a:r>
            <a:r>
              <a:rPr lang="en-US" altLang="ko-KR" dirty="0"/>
              <a:t>MBRIS</a:t>
            </a:r>
            <a:r>
              <a:rPr lang="ko-KR" altLang="en-US" dirty="0"/>
              <a:t>는 조건 선택</a:t>
            </a:r>
            <a:r>
              <a:rPr lang="en-US" altLang="ko-KR" dirty="0"/>
              <a:t>(</a:t>
            </a:r>
            <a:r>
              <a:rPr lang="ko-KR" altLang="en-US" dirty="0"/>
              <a:t>추출</a:t>
            </a:r>
            <a:r>
              <a:rPr lang="en-US" altLang="ko-KR" dirty="0"/>
              <a:t>)</a:t>
            </a:r>
            <a:r>
              <a:rPr lang="ko-KR" altLang="en-US" dirty="0"/>
              <a:t>된 포인트 공간데이터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680245-D81E-454A-ABCF-9216EF35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AD9237-08E6-4620-913D-EE4371D6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63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631544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0341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CC11-0483-9480-C447-A0F94C13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시각화 유형 선택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EB2EE-5EBA-682F-6A55-A40940B0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2F8295-8F78-E6FB-2534-71C3E64A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65</a:t>
            </a:fld>
            <a:endParaRPr lang="ko-KR" altLang="en-US" sz="90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85EA205-185A-B2D1-95FC-9DAB57300D3A}"/>
              </a:ext>
            </a:extLst>
          </p:cNvPr>
          <p:cNvGrpSpPr/>
          <p:nvPr/>
        </p:nvGrpSpPr>
        <p:grpSpPr>
          <a:xfrm>
            <a:off x="5041327" y="1185240"/>
            <a:ext cx="3344437" cy="5074973"/>
            <a:chOff x="2747455" y="674696"/>
            <a:chExt cx="3649088" cy="55372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BE937F4-9136-A6B4-E634-1FAA6922A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7455" y="674696"/>
              <a:ext cx="3649087" cy="106506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35C2C1-7C5B-1E62-F65A-BC8D8F75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7456" y="5164201"/>
              <a:ext cx="3649087" cy="104775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D0F5032-3744-3783-FC42-B5614A341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7456" y="1782891"/>
              <a:ext cx="3649087" cy="3348732"/>
            </a:xfrm>
            <a:prstGeom prst="rect">
              <a:avLst/>
            </a:prstGeom>
          </p:spPr>
        </p:pic>
      </p:grpSp>
      <p:pic>
        <p:nvPicPr>
          <p:cNvPr id="23" name="Picture 4" descr="A Complete Guide to Histograms | Tutorial by Chartio">
            <a:extLst>
              <a:ext uri="{FF2B5EF4-FFF2-40B4-BE49-F238E27FC236}">
                <a16:creationId xmlns:a16="http://schemas.microsoft.com/office/drawing/2014/main" id="{762EC370-C706-EA26-5655-81CD62B8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31" y="1427767"/>
            <a:ext cx="2516802" cy="16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9. How to draw a boxplot – bioST@TS">
            <a:extLst>
              <a:ext uri="{FF2B5EF4-FFF2-40B4-BE49-F238E27FC236}">
                <a16:creationId xmlns:a16="http://schemas.microsoft.com/office/drawing/2014/main" id="{D5572ACC-53AB-6F98-126B-3DF86B30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1" y="3727558"/>
            <a:ext cx="1742939" cy="189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7951C5-29C2-1F55-990A-439F55909C78}"/>
              </a:ext>
            </a:extLst>
          </p:cNvPr>
          <p:cNvSpPr txBox="1"/>
          <p:nvPr/>
        </p:nvSpPr>
        <p:spPr>
          <a:xfrm>
            <a:off x="2038775" y="3119472"/>
            <a:ext cx="849913" cy="2616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50" b="1">
                <a:solidFill>
                  <a:schemeClr val="bg1"/>
                </a:solidFill>
              </a:rPr>
              <a:t>히스토그램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CEEB6-10E2-9656-D5ED-F003E55E1E57}"/>
              </a:ext>
            </a:extLst>
          </p:cNvPr>
          <p:cNvSpPr txBox="1"/>
          <p:nvPr/>
        </p:nvSpPr>
        <p:spPr>
          <a:xfrm>
            <a:off x="2133354" y="5683148"/>
            <a:ext cx="660758" cy="253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Boxplot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7E67B-39E8-BEEC-8083-245358968241}"/>
              </a:ext>
            </a:extLst>
          </p:cNvPr>
          <p:cNvSpPr txBox="1"/>
          <p:nvPr/>
        </p:nvSpPr>
        <p:spPr>
          <a:xfrm>
            <a:off x="647874" y="808468"/>
            <a:ext cx="3631719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기술통계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기본 검토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B3627B-40D2-39A7-69A0-CD6B0DEACB3A}"/>
              </a:ext>
            </a:extLst>
          </p:cNvPr>
          <p:cNvSpPr txBox="1"/>
          <p:nvPr/>
        </p:nvSpPr>
        <p:spPr>
          <a:xfrm>
            <a:off x="4926397" y="808468"/>
            <a:ext cx="3631719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인사이트 시각화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7641394-6A6C-7B84-759B-E4C3D65AA433}"/>
              </a:ext>
            </a:extLst>
          </p:cNvPr>
          <p:cNvSpPr/>
          <p:nvPr/>
        </p:nvSpPr>
        <p:spPr>
          <a:xfrm>
            <a:off x="4499727" y="826078"/>
            <a:ext cx="267102" cy="27699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F43EE9-694B-26EE-FF36-205245FBB194}"/>
              </a:ext>
            </a:extLst>
          </p:cNvPr>
          <p:cNvSpPr txBox="1"/>
          <p:nvPr/>
        </p:nvSpPr>
        <p:spPr>
          <a:xfrm>
            <a:off x="4926397" y="6278276"/>
            <a:ext cx="31745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>
                <a:hlinkClick r:id="rId7"/>
              </a:rPr>
              <a:t>http://www.bloter.net/archives/331829</a:t>
            </a:r>
            <a:r>
              <a:rPr lang="ko-KR" altLang="en-US" sz="900" dirty="0"/>
              <a:t> </a:t>
            </a: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96D26D64-EA8F-F9C2-6826-9611AF23534E}"/>
              </a:ext>
            </a:extLst>
          </p:cNvPr>
          <p:cNvSpPr/>
          <p:nvPr/>
        </p:nvSpPr>
        <p:spPr>
          <a:xfrm>
            <a:off x="6893399" y="373205"/>
            <a:ext cx="2070339" cy="276999"/>
          </a:xfrm>
          <a:prstGeom prst="wedgeRectCallout">
            <a:avLst>
              <a:gd name="adj1" fmla="val -20416"/>
              <a:gd name="adj2" fmla="val 159042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선택한 데이터의 특성 및 </a:t>
            </a:r>
            <a:r>
              <a:rPr lang="ko-KR" altLang="en-US" sz="1100" b="1" dirty="0" err="1"/>
              <a:t>갯수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6733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25FBAA35-6CE1-48C0-986F-1BF0F671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단계별 시각화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시각화 </a:t>
            </a:r>
            <a:r>
              <a:rPr lang="en-US" altLang="ko-KR" dirty="0"/>
              <a:t>2</a:t>
            </a:r>
            <a:r>
              <a:rPr lang="ko-KR" altLang="en-US" dirty="0"/>
              <a:t>가지 고려사항</a:t>
            </a:r>
            <a:r>
              <a:rPr lang="en-US" altLang="ko-KR" dirty="0"/>
              <a:t>: </a:t>
            </a:r>
            <a:r>
              <a:rPr lang="ko-KR" altLang="en-US" sz="1507" dirty="0"/>
              <a:t>정량적</a:t>
            </a:r>
            <a:r>
              <a:rPr lang="en-US" altLang="ko-KR" sz="1507" dirty="0"/>
              <a:t>(Quantitative) &amp; </a:t>
            </a:r>
            <a:r>
              <a:rPr lang="ko-KR" altLang="en-US" sz="1507" dirty="0"/>
              <a:t>정성적</a:t>
            </a:r>
            <a:r>
              <a:rPr lang="en-US" altLang="ko-KR" sz="1507" dirty="0"/>
              <a:t>(Qualitative) </a:t>
            </a:r>
            <a:r>
              <a:rPr lang="ko-KR" altLang="en-US" sz="1507" dirty="0"/>
              <a:t>디자인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51929" y="1318964"/>
            <a:ext cx="849979" cy="7499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4" b="1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원데이터</a:t>
            </a:r>
            <a:endParaRPr lang="en-US" altLang="ko-KR" sz="1004" b="1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en-US" altLang="ko-KR" sz="1004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(Raw Data)</a:t>
            </a:r>
            <a:endParaRPr lang="ko-KR" altLang="en-US" sz="1004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516781" y="1318964"/>
            <a:ext cx="849979" cy="7499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4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도표 요약</a:t>
            </a:r>
            <a:endParaRPr lang="en-US" altLang="ko-KR" sz="1004" b="1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en-US" altLang="ko-KR" sz="1004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(Table</a:t>
            </a:r>
          </a:p>
          <a:p>
            <a:pPr algn="ctr"/>
            <a:r>
              <a:rPr lang="en-US" altLang="ko-KR" sz="1004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Summary)</a:t>
            </a:r>
            <a:endParaRPr lang="ko-KR" altLang="en-US" sz="1004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81633" y="1318965"/>
            <a:ext cx="1304727" cy="749982"/>
          </a:xfrm>
          <a:prstGeom prst="roundRect">
            <a:avLst/>
          </a:prstGeom>
          <a:solidFill>
            <a:srgbClr val="FFCC99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4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초기 데이터시각화</a:t>
            </a:r>
            <a:endParaRPr lang="en-US" altLang="ko-KR" sz="1004" b="1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en-US" altLang="ko-KR" sz="1004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(Initial</a:t>
            </a:r>
          </a:p>
          <a:p>
            <a:pPr algn="ctr"/>
            <a:r>
              <a:rPr lang="en-US" altLang="ko-KR" sz="1004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Visualization)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301232" y="1318300"/>
            <a:ext cx="1288875" cy="7499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4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핵심메시지 찾기</a:t>
            </a:r>
            <a:endParaRPr lang="en-US" altLang="ko-KR" sz="1004" b="1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en-US" altLang="ko-KR" sz="1004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(Reading &amp;</a:t>
            </a:r>
          </a:p>
          <a:p>
            <a:pPr algn="ctr"/>
            <a:r>
              <a:rPr lang="en-US" altLang="ko-KR" sz="1004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Key Finding)</a:t>
            </a:r>
            <a:endParaRPr lang="ko-KR" altLang="en-US" sz="1004" b="1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04980" y="1318300"/>
            <a:ext cx="1294421" cy="749982"/>
          </a:xfrm>
          <a:prstGeom prst="roundRect">
            <a:avLst/>
          </a:prstGeom>
          <a:solidFill>
            <a:srgbClr val="FFCC99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4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최종 데이터시각화</a:t>
            </a:r>
            <a:endParaRPr lang="en-US" altLang="ko-KR" sz="1004" b="1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en-US" altLang="ko-KR" sz="1004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(Final</a:t>
            </a:r>
          </a:p>
          <a:p>
            <a:pPr algn="ctr"/>
            <a:r>
              <a:rPr lang="en-US" altLang="ko-KR" sz="1004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Visualization)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706911" y="1318300"/>
            <a:ext cx="1205735" cy="4823604"/>
          </a:xfrm>
          <a:prstGeom prst="roundRect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77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STORY-</a:t>
            </a:r>
          </a:p>
          <a:p>
            <a:pPr algn="ctr"/>
            <a:r>
              <a:rPr lang="en-US" altLang="ko-KR" sz="1477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TELLING</a:t>
            </a:r>
          </a:p>
        </p:txBody>
      </p:sp>
      <p:cxnSp>
        <p:nvCxnSpPr>
          <p:cNvPr id="17" name="직선 화살표 연결선 16"/>
          <p:cNvCxnSpPr>
            <a:stCxn id="5" idx="2"/>
            <a:endCxn id="30" idx="0"/>
          </p:cNvCxnSpPr>
          <p:nvPr/>
        </p:nvCxnSpPr>
        <p:spPr>
          <a:xfrm flipH="1">
            <a:off x="2584664" y="2068947"/>
            <a:ext cx="749333" cy="96673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7" idx="2"/>
            <a:endCxn id="31" idx="0"/>
          </p:cNvCxnSpPr>
          <p:nvPr/>
        </p:nvCxnSpPr>
        <p:spPr>
          <a:xfrm flipH="1">
            <a:off x="5802857" y="2068283"/>
            <a:ext cx="749332" cy="96739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46659" y="3035678"/>
            <a:ext cx="2476008" cy="120719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7" b="1">
                <a:solidFill>
                  <a:srgbClr val="C00000"/>
                </a:solidFill>
              </a:rPr>
              <a:t>Quantitative Information</a:t>
            </a:r>
          </a:p>
          <a:p>
            <a:pPr algn="ctr"/>
            <a:r>
              <a:rPr lang="ko-KR" altLang="en-US" sz="1507" b="1">
                <a:solidFill>
                  <a:schemeClr val="tx1">
                    <a:lumMod val="50000"/>
                    <a:lumOff val="50000"/>
                  </a:schemeClr>
                </a:solidFill>
              </a:rPr>
              <a:t>정량적 데이터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48137" y="3035678"/>
            <a:ext cx="2309441" cy="120719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7" b="1">
                <a:solidFill>
                  <a:srgbClr val="C00000"/>
                </a:solidFill>
              </a:rPr>
              <a:t>Qualitative Information</a:t>
            </a:r>
          </a:p>
          <a:p>
            <a:pPr algn="ctr"/>
            <a:r>
              <a:rPr lang="ko-KR" altLang="en-US" sz="1507" b="1">
                <a:solidFill>
                  <a:schemeClr val="tx1">
                    <a:lumMod val="50000"/>
                    <a:lumOff val="50000"/>
                  </a:schemeClr>
                </a:solidFill>
              </a:rPr>
              <a:t>정성적 데이터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3297" y="912315"/>
            <a:ext cx="325410" cy="4381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47">
                <a:sym typeface="Wingdings" panose="05000000000000000000" pitchFamily="2" charset="2"/>
              </a:rPr>
              <a:t></a:t>
            </a:r>
            <a:endParaRPr lang="ko-KR" altLang="en-US" sz="2847"/>
          </a:p>
        </p:txBody>
      </p:sp>
      <p:sp>
        <p:nvSpPr>
          <p:cNvPr id="44" name="TextBox 43"/>
          <p:cNvSpPr txBox="1"/>
          <p:nvPr/>
        </p:nvSpPr>
        <p:spPr>
          <a:xfrm>
            <a:off x="1778150" y="912315"/>
            <a:ext cx="325410" cy="4381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47">
                <a:sym typeface="Wingdings" panose="05000000000000000000" pitchFamily="2" charset="2"/>
              </a:rPr>
              <a:t></a:t>
            </a:r>
            <a:endParaRPr lang="ko-KR" altLang="en-US" sz="2847"/>
          </a:p>
        </p:txBody>
      </p:sp>
      <p:sp>
        <p:nvSpPr>
          <p:cNvPr id="45" name="TextBox 44"/>
          <p:cNvSpPr txBox="1"/>
          <p:nvPr/>
        </p:nvSpPr>
        <p:spPr>
          <a:xfrm>
            <a:off x="3157266" y="912315"/>
            <a:ext cx="325410" cy="4381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47">
                <a:sym typeface="Wingdings" panose="05000000000000000000" pitchFamily="2" charset="2"/>
              </a:rPr>
              <a:t></a:t>
            </a:r>
            <a:endParaRPr lang="ko-KR" altLang="en-US" sz="2847"/>
          </a:p>
        </p:txBody>
      </p:sp>
      <p:sp>
        <p:nvSpPr>
          <p:cNvPr id="46" name="TextBox 45"/>
          <p:cNvSpPr txBox="1"/>
          <p:nvPr/>
        </p:nvSpPr>
        <p:spPr>
          <a:xfrm>
            <a:off x="4776865" y="912315"/>
            <a:ext cx="325410" cy="4381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47">
                <a:sym typeface="Wingdings" panose="05000000000000000000" pitchFamily="2" charset="2"/>
              </a:rPr>
              <a:t></a:t>
            </a:r>
            <a:endParaRPr lang="ko-KR" altLang="en-US" sz="2847"/>
          </a:p>
        </p:txBody>
      </p:sp>
      <p:sp>
        <p:nvSpPr>
          <p:cNvPr id="47" name="TextBox 46"/>
          <p:cNvSpPr txBox="1"/>
          <p:nvPr/>
        </p:nvSpPr>
        <p:spPr>
          <a:xfrm>
            <a:off x="6355789" y="912315"/>
            <a:ext cx="325410" cy="4381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47">
                <a:sym typeface="Wingdings" panose="05000000000000000000" pitchFamily="2" charset="2"/>
              </a:rPr>
              <a:t></a:t>
            </a:r>
            <a:endParaRPr lang="ko-KR" altLang="en-US" sz="2847"/>
          </a:p>
        </p:txBody>
      </p:sp>
      <p:sp>
        <p:nvSpPr>
          <p:cNvPr id="19" name="이등변 삼각형 18"/>
          <p:cNvSpPr/>
          <p:nvPr/>
        </p:nvSpPr>
        <p:spPr>
          <a:xfrm rot="5400000">
            <a:off x="1237176" y="1627736"/>
            <a:ext cx="244337" cy="1090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2402028" y="1627736"/>
            <a:ext cx="244337" cy="1090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4021627" y="1627736"/>
            <a:ext cx="244337" cy="1090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2"/>
              <a:t> </a:t>
            </a:r>
            <a:endParaRPr lang="ko-KR" altLang="en-US" sz="1662"/>
          </a:p>
        </p:txBody>
      </p:sp>
      <p:sp>
        <p:nvSpPr>
          <p:cNvPr id="22" name="이등변 삼각형 21"/>
          <p:cNvSpPr/>
          <p:nvPr/>
        </p:nvSpPr>
        <p:spPr>
          <a:xfrm rot="5400000">
            <a:off x="5625375" y="1639412"/>
            <a:ext cx="244337" cy="1090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2"/>
              <a:t> </a:t>
            </a:r>
            <a:endParaRPr lang="ko-KR" altLang="en-US" sz="1662"/>
          </a:p>
        </p:txBody>
      </p:sp>
      <p:sp>
        <p:nvSpPr>
          <p:cNvPr id="23" name="이등변 삼각형 22"/>
          <p:cNvSpPr/>
          <p:nvPr/>
        </p:nvSpPr>
        <p:spPr>
          <a:xfrm rot="5400000">
            <a:off x="7113639" y="1549421"/>
            <a:ext cx="681640" cy="30432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2"/>
              <a:t> </a:t>
            </a:r>
            <a:endParaRPr lang="ko-KR" altLang="en-US" sz="1662"/>
          </a:p>
        </p:txBody>
      </p:sp>
      <p:sp>
        <p:nvSpPr>
          <p:cNvPr id="9" name="직사각형 8"/>
          <p:cNvSpPr/>
          <p:nvPr/>
        </p:nvSpPr>
        <p:spPr>
          <a:xfrm>
            <a:off x="1284806" y="4399367"/>
            <a:ext cx="6113145" cy="73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77" dirty="0"/>
              <a:t>데이터의 정량적 시각화를 통해 특징</a:t>
            </a:r>
            <a:r>
              <a:rPr lang="en-US" altLang="ko-KR" sz="1477" dirty="0"/>
              <a:t>(</a:t>
            </a:r>
            <a:r>
              <a:rPr lang="ko-KR" altLang="en-US" sz="1477" dirty="0"/>
              <a:t>순위</a:t>
            </a:r>
            <a:r>
              <a:rPr lang="en-US" altLang="ko-KR" sz="1477" dirty="0"/>
              <a:t>)/</a:t>
            </a:r>
            <a:r>
              <a:rPr lang="ko-KR" altLang="en-US" sz="1477" dirty="0"/>
              <a:t>패턴</a:t>
            </a:r>
            <a:r>
              <a:rPr lang="en-US" altLang="ko-KR" sz="1477" dirty="0"/>
              <a:t>(</a:t>
            </a:r>
            <a:r>
              <a:rPr lang="ko-KR" altLang="en-US" sz="1477" dirty="0"/>
              <a:t>집산</a:t>
            </a:r>
            <a:r>
              <a:rPr lang="en-US" altLang="ko-KR" sz="1477" dirty="0"/>
              <a:t>)</a:t>
            </a:r>
            <a:r>
              <a:rPr lang="ko-KR" altLang="en-US" sz="1477" dirty="0"/>
              <a:t>을 도출</a:t>
            </a:r>
            <a:endParaRPr lang="en-US" altLang="ko-KR" sz="1477" dirty="0"/>
          </a:p>
          <a:p>
            <a:pPr marL="263776" indent="-263776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77" dirty="0"/>
              <a:t>도출된 데이터의 행정구역</a:t>
            </a:r>
            <a:r>
              <a:rPr lang="en-US" altLang="ko-KR" sz="1477" dirty="0"/>
              <a:t>/</a:t>
            </a:r>
            <a:r>
              <a:rPr lang="ko-KR" altLang="en-US" sz="1477" dirty="0"/>
              <a:t>유형 등을 정성적 시각화로 시인성 향상</a:t>
            </a:r>
            <a:endParaRPr lang="en-US" altLang="ko-KR" sz="1477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F1E46D6-174C-465E-BF0E-BB2B979E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C204B5C-5CB1-471C-A00C-7D3924D6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66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802589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 fontScale="90000"/>
          </a:bodyPr>
          <a:lstStyle/>
          <a:p>
            <a:r>
              <a:rPr lang="ko-KR" altLang="en-US" sz="2200" dirty="0"/>
              <a:t>주제도 작성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17F0D9-8210-45D8-B1AF-A0492155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arenR"/>
            </a:pPr>
            <a:r>
              <a:rPr lang="ko-KR" altLang="en-US" dirty="0"/>
              <a:t>지도의 개념 및 지도의 종류</a:t>
            </a:r>
            <a:endParaRPr lang="en-US" altLang="ko-KR" dirty="0"/>
          </a:p>
          <a:p>
            <a:pPr lvl="1"/>
            <a:r>
              <a:rPr lang="ko-KR" altLang="en-US" dirty="0"/>
              <a:t>일반도</a:t>
            </a:r>
          </a:p>
          <a:p>
            <a:pPr lvl="2"/>
            <a:r>
              <a:rPr lang="ko-KR" altLang="en-US" dirty="0"/>
              <a:t>정의</a:t>
            </a:r>
            <a:r>
              <a:rPr lang="en-US" altLang="ko-KR" dirty="0"/>
              <a:t>: </a:t>
            </a:r>
            <a:r>
              <a:rPr lang="ko-KR" altLang="en-US" dirty="0"/>
              <a:t>다양한 지리적 현상의 공간적 관계를 나타내는 것을 목적으로 제작된 지도</a:t>
            </a:r>
          </a:p>
          <a:p>
            <a:pPr lvl="2"/>
            <a:r>
              <a:rPr lang="ko-KR" altLang="en-US" dirty="0"/>
              <a:t>사례</a:t>
            </a:r>
            <a:r>
              <a:rPr lang="en-US" altLang="ko-KR" dirty="0"/>
              <a:t>: </a:t>
            </a:r>
            <a:r>
              <a:rPr lang="ko-KR" altLang="en-US" dirty="0"/>
              <a:t>지형도</a:t>
            </a:r>
            <a:r>
              <a:rPr lang="en-US" altLang="ko-KR" dirty="0"/>
              <a:t>, </a:t>
            </a:r>
            <a:r>
              <a:rPr lang="ko-KR" altLang="en-US" dirty="0"/>
              <a:t>세계 전도</a:t>
            </a:r>
            <a:r>
              <a:rPr lang="en-US" altLang="ko-KR" dirty="0"/>
              <a:t>, </a:t>
            </a:r>
            <a:r>
              <a:rPr lang="ko-KR" altLang="en-US" dirty="0"/>
              <a:t>우리나라 전도 등</a:t>
            </a:r>
          </a:p>
          <a:p>
            <a:pPr lvl="1"/>
            <a:r>
              <a:rPr lang="ko-KR" altLang="en-US" dirty="0"/>
              <a:t>주제도</a:t>
            </a:r>
          </a:p>
          <a:p>
            <a:pPr lvl="2"/>
            <a:r>
              <a:rPr lang="ko-KR" altLang="en-US" dirty="0"/>
              <a:t>정의</a:t>
            </a:r>
            <a:r>
              <a:rPr lang="en-US" altLang="ko-KR" dirty="0"/>
              <a:t>: </a:t>
            </a:r>
            <a:r>
              <a:rPr lang="ko-KR" altLang="en-US" dirty="0"/>
              <a:t>주제도는 특정한 주제에 대한 공간적 변이와 지역 간의 다양성에 대한 정보 제공에 초점을 둔 지도 </a:t>
            </a:r>
          </a:p>
          <a:p>
            <a:pPr lvl="2"/>
            <a:r>
              <a:rPr lang="ko-KR" altLang="en-US" dirty="0"/>
              <a:t>사례</a:t>
            </a:r>
            <a:r>
              <a:rPr lang="en-US" altLang="ko-KR" dirty="0"/>
              <a:t>: </a:t>
            </a:r>
            <a:r>
              <a:rPr lang="ko-KR" altLang="en-US" dirty="0"/>
              <a:t>산림도</a:t>
            </a:r>
            <a:r>
              <a:rPr lang="en-US" altLang="ko-KR" dirty="0"/>
              <a:t>, </a:t>
            </a:r>
            <a:r>
              <a:rPr lang="ko-KR" altLang="en-US" dirty="0"/>
              <a:t>지질도</a:t>
            </a:r>
            <a:r>
              <a:rPr lang="en-US" altLang="ko-KR" dirty="0"/>
              <a:t>, </a:t>
            </a:r>
            <a:r>
              <a:rPr lang="ko-KR" altLang="en-US" dirty="0"/>
              <a:t>토지 이용도</a:t>
            </a:r>
            <a:r>
              <a:rPr lang="en-US" altLang="ko-KR" dirty="0"/>
              <a:t>, </a:t>
            </a:r>
            <a:r>
              <a:rPr lang="ko-KR" altLang="en-US" dirty="0"/>
              <a:t>강수도</a:t>
            </a:r>
            <a:r>
              <a:rPr lang="en-US" altLang="ko-KR" dirty="0"/>
              <a:t>, </a:t>
            </a:r>
            <a:r>
              <a:rPr lang="ko-KR" altLang="en-US" dirty="0"/>
              <a:t>기온도</a:t>
            </a:r>
            <a:r>
              <a:rPr lang="en-US" altLang="ko-KR" dirty="0"/>
              <a:t>, </a:t>
            </a:r>
            <a:r>
              <a:rPr lang="ko-KR" altLang="en-US" dirty="0"/>
              <a:t>인구 분포도</a:t>
            </a:r>
            <a:r>
              <a:rPr lang="en-US" altLang="ko-KR" dirty="0"/>
              <a:t>, </a:t>
            </a:r>
            <a:r>
              <a:rPr lang="ko-KR" altLang="en-US" dirty="0"/>
              <a:t>관광 지도</a:t>
            </a:r>
            <a:r>
              <a:rPr lang="en-US" altLang="ko-KR" dirty="0"/>
              <a:t>, </a:t>
            </a:r>
            <a:r>
              <a:rPr lang="ko-KR" altLang="en-US" dirty="0"/>
              <a:t>도시 계획도</a:t>
            </a:r>
            <a:r>
              <a:rPr lang="en-US" altLang="ko-KR" dirty="0"/>
              <a:t>, </a:t>
            </a:r>
            <a:r>
              <a:rPr lang="ko-KR" altLang="en-US" dirty="0"/>
              <a:t>통계지도 등 </a:t>
            </a:r>
          </a:p>
          <a:p>
            <a:pPr lvl="2"/>
            <a:r>
              <a:rPr lang="ko-KR" altLang="en-US" dirty="0"/>
              <a:t>유형</a:t>
            </a:r>
            <a:r>
              <a:rPr lang="en-US" altLang="ko-KR" dirty="0"/>
              <a:t>: </a:t>
            </a:r>
            <a:r>
              <a:rPr lang="ko-KR" altLang="en-US" dirty="0"/>
              <a:t>도형표현도</a:t>
            </a:r>
            <a:r>
              <a:rPr lang="en-US" altLang="ko-KR" dirty="0"/>
              <a:t>, </a:t>
            </a:r>
            <a:r>
              <a:rPr lang="ko-KR" altLang="en-US" dirty="0"/>
              <a:t>점묘도</a:t>
            </a:r>
            <a:r>
              <a:rPr lang="en-US" altLang="ko-KR" dirty="0"/>
              <a:t>, </a:t>
            </a:r>
            <a:r>
              <a:rPr lang="ko-KR" altLang="en-US" dirty="0"/>
              <a:t>등치선도</a:t>
            </a:r>
            <a:r>
              <a:rPr lang="en-US" altLang="ko-KR" dirty="0"/>
              <a:t>, </a:t>
            </a:r>
            <a:r>
              <a:rPr lang="ko-KR" altLang="en-US" dirty="0"/>
              <a:t>유선도</a:t>
            </a:r>
            <a:r>
              <a:rPr lang="en-US" altLang="ko-KR" dirty="0"/>
              <a:t>, </a:t>
            </a:r>
            <a:r>
              <a:rPr lang="ko-KR" altLang="en-US" dirty="0"/>
              <a:t>단계구분도 등</a:t>
            </a:r>
          </a:p>
          <a:p>
            <a:pPr lvl="1"/>
            <a:endParaRPr lang="ko-KR" altLang="en-US" dirty="0"/>
          </a:p>
        </p:txBody>
      </p:sp>
      <p:pic>
        <p:nvPicPr>
          <p:cNvPr id="12" name="Picture 2" descr="우리나라 전도">
            <a:extLst>
              <a:ext uri="{FF2B5EF4-FFF2-40B4-BE49-F238E27FC236}">
                <a16:creationId xmlns:a16="http://schemas.microsoft.com/office/drawing/2014/main" id="{8A936BF5-21BE-43BA-8D04-DB621E0D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611" y="1012025"/>
            <a:ext cx="2124548" cy="30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결정고시 - &amp;quot;서정R2&amp;quot;구역">
            <a:extLst>
              <a:ext uri="{FF2B5EF4-FFF2-40B4-BE49-F238E27FC236}">
                <a16:creationId xmlns:a16="http://schemas.microsoft.com/office/drawing/2014/main" id="{EA574076-4141-4C16-9D48-6A85EA21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24" y="4487755"/>
            <a:ext cx="2661925" cy="1821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지리정보와 지리 조사">
            <a:extLst>
              <a:ext uri="{FF2B5EF4-FFF2-40B4-BE49-F238E27FC236}">
                <a16:creationId xmlns:a16="http://schemas.microsoft.com/office/drawing/2014/main" id="{B1F2C25E-2349-4A61-AF84-3455D658D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 b="5289"/>
          <a:stretch/>
        </p:blipFill>
        <p:spPr bwMode="auto">
          <a:xfrm>
            <a:off x="323528" y="4487755"/>
            <a:ext cx="5748589" cy="1821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5285E-EA02-44FC-BBD3-7C45AC3299E2}"/>
              </a:ext>
            </a:extLst>
          </p:cNvPr>
          <p:cNvSpPr txBox="1"/>
          <p:nvPr/>
        </p:nvSpPr>
        <p:spPr>
          <a:xfrm>
            <a:off x="6137824" y="4192088"/>
            <a:ext cx="1718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cs typeface="KoPubWorld돋움체 Bold" panose="00000800000000000000" pitchFamily="2" charset="-127"/>
              </a:rPr>
              <a:t>▼ 토지이용도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1A320A-19D4-4120-90B1-140777184970}"/>
              </a:ext>
            </a:extLst>
          </p:cNvPr>
          <p:cNvSpPr txBox="1"/>
          <p:nvPr/>
        </p:nvSpPr>
        <p:spPr>
          <a:xfrm>
            <a:off x="323528" y="419208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  <a:cs typeface="KoPubWorld돋움체 Bold" panose="00000800000000000000" pitchFamily="2" charset="-127"/>
              </a:rPr>
              <a:t>▼ </a:t>
            </a:r>
            <a:r>
              <a:rPr lang="ko-KR" altLang="en-US" sz="1000" dirty="0" err="1">
                <a:latin typeface="+mn-ea"/>
                <a:cs typeface="KoPubWorld돋움체 Bold" panose="00000800000000000000" pitchFamily="2" charset="-127"/>
              </a:rPr>
              <a:t>통계지도</a:t>
            </a:r>
            <a:endParaRPr lang="ko-KR" altLang="en-US" sz="1000" dirty="0"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54535-0C12-45E8-BE08-7434DBD51094}"/>
              </a:ext>
            </a:extLst>
          </p:cNvPr>
          <p:cNvSpPr txBox="1"/>
          <p:nvPr/>
        </p:nvSpPr>
        <p:spPr>
          <a:xfrm>
            <a:off x="6757611" y="779042"/>
            <a:ext cx="2031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cs typeface="KoPubWorld돋움체 Bold" panose="00000800000000000000" pitchFamily="2" charset="-127"/>
              </a:rPr>
              <a:t>▼ 우리나라 전도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D550C3-8B80-4F5A-BEA7-EEE812D4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5FDA6-3C91-466B-B93A-5CAA96F4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67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78815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E3FF7E-CD52-4544-AF06-48DDB74B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단계구분도의 급간 구분 알고리즘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BC8D98C-221E-4590-9CD7-0E43CD7DE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  <a:r>
              <a:rPr lang="en-US" altLang="ko-KR" dirty="0"/>
              <a:t>. </a:t>
            </a:r>
            <a:r>
              <a:rPr lang="ko-KR" altLang="en-US" dirty="0"/>
              <a:t>단계구분도 </a:t>
            </a:r>
            <a:r>
              <a:rPr lang="en-US" altLang="ko-KR" dirty="0"/>
              <a:t>(Choropleth Map)</a:t>
            </a:r>
            <a:endParaRPr lang="ko-KR" altLang="en-US" dirty="0"/>
          </a:p>
        </p:txBody>
      </p:sp>
      <p:pic>
        <p:nvPicPr>
          <p:cNvPr id="5" name="Picture 2" descr="equal interval에 대한 이미지 검색결과">
            <a:extLst>
              <a:ext uri="{FF2B5EF4-FFF2-40B4-BE49-F238E27FC236}">
                <a16:creationId xmlns:a16="http://schemas.microsoft.com/office/drawing/2014/main" id="{0C6D7E06-482A-473D-8AB8-39663743E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7592" r="4374" b="72634"/>
          <a:stretch/>
        </p:blipFill>
        <p:spPr bwMode="auto">
          <a:xfrm>
            <a:off x="4198875" y="3013787"/>
            <a:ext cx="2924371" cy="6731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qual interval에 대한 이미지 검색결과">
            <a:extLst>
              <a:ext uri="{FF2B5EF4-FFF2-40B4-BE49-F238E27FC236}">
                <a16:creationId xmlns:a16="http://schemas.microsoft.com/office/drawing/2014/main" id="{B9DD0F9A-7E45-4878-97EE-E9FFB1707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30332" r="4374" b="49291"/>
          <a:stretch/>
        </p:blipFill>
        <p:spPr bwMode="auto">
          <a:xfrm>
            <a:off x="4198877" y="2189565"/>
            <a:ext cx="2924370" cy="6936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qual interval에 대한 이미지 검색결과">
            <a:extLst>
              <a:ext uri="{FF2B5EF4-FFF2-40B4-BE49-F238E27FC236}">
                <a16:creationId xmlns:a16="http://schemas.microsoft.com/office/drawing/2014/main" id="{98D3B02C-8251-4556-AB23-17C24CE83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74307" r="4374" b="5181"/>
          <a:stretch/>
        </p:blipFill>
        <p:spPr bwMode="auto">
          <a:xfrm>
            <a:off x="4198877" y="3817487"/>
            <a:ext cx="2924370" cy="6982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qual interval에 대한 이미지 검색결과">
            <a:extLst>
              <a:ext uri="{FF2B5EF4-FFF2-40B4-BE49-F238E27FC236}">
                <a16:creationId xmlns:a16="http://schemas.microsoft.com/office/drawing/2014/main" id="{E00CA7D3-A598-4A53-9D42-548484371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51864" r="4374" b="27263"/>
          <a:stretch/>
        </p:blipFill>
        <p:spPr bwMode="auto">
          <a:xfrm>
            <a:off x="4198877" y="1348468"/>
            <a:ext cx="2924370" cy="7105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27A8D53-A2B1-4932-B706-FAB0479E87B9}"/>
              </a:ext>
            </a:extLst>
          </p:cNvPr>
          <p:cNvSpPr txBox="1">
            <a:spLocks/>
          </p:cNvSpPr>
          <p:nvPr/>
        </p:nvSpPr>
        <p:spPr>
          <a:xfrm>
            <a:off x="0" y="1354832"/>
            <a:ext cx="7467044" cy="3889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108" dirty="0"/>
              <a:t>Equal Interval (</a:t>
            </a:r>
            <a:r>
              <a:rPr lang="ko-KR" altLang="en-US" sz="1108" dirty="0" err="1"/>
              <a:t>등간격</a:t>
            </a:r>
            <a:r>
              <a:rPr lang="en-US" altLang="ko-KR" sz="1108" dirty="0"/>
              <a:t>)</a:t>
            </a:r>
          </a:p>
          <a:p>
            <a:pPr lvl="3">
              <a:buFont typeface="KoPub돋움체 Bold" panose="00000800000000000000" pitchFamily="2" charset="-127"/>
              <a:buChar char="−"/>
            </a:pPr>
            <a:r>
              <a:rPr lang="ko-KR" altLang="en-US" sz="1015" dirty="0"/>
              <a:t>동일한 간격으로 등급을 구분</a:t>
            </a:r>
            <a:br>
              <a:rPr lang="ko-KR" altLang="en-US" sz="1015" dirty="0"/>
            </a:br>
            <a:r>
              <a:rPr lang="en-US" altLang="ko-KR" sz="1015" dirty="0"/>
              <a:t>ex. 10</a:t>
            </a:r>
            <a:r>
              <a:rPr lang="ko-KR" altLang="en-US" sz="1015" dirty="0"/>
              <a:t>점 단위로 구분하기 </a:t>
            </a:r>
            <a:br>
              <a:rPr lang="en-US" altLang="ko-KR" sz="1015" dirty="0"/>
            </a:br>
            <a:r>
              <a:rPr lang="en-US" altLang="ko-KR" sz="1015" dirty="0"/>
              <a:t>-&gt;  90~100</a:t>
            </a:r>
            <a:r>
              <a:rPr lang="ko-KR" altLang="en-US" sz="1015" dirty="0"/>
              <a:t>점</a:t>
            </a:r>
            <a:r>
              <a:rPr lang="en-US" altLang="ko-KR" sz="1015" dirty="0"/>
              <a:t>: 1</a:t>
            </a:r>
            <a:r>
              <a:rPr lang="ko-KR" altLang="en-US" sz="1015" dirty="0"/>
              <a:t>등급</a:t>
            </a:r>
            <a:r>
              <a:rPr lang="en-US" altLang="ko-KR" sz="1015" dirty="0"/>
              <a:t>, 80~90</a:t>
            </a:r>
            <a:r>
              <a:rPr lang="ko-KR" altLang="en-US" sz="1015" dirty="0"/>
              <a:t>점</a:t>
            </a:r>
            <a:r>
              <a:rPr lang="en-US" altLang="ko-KR" sz="1015" dirty="0"/>
              <a:t>: 2</a:t>
            </a:r>
            <a:r>
              <a:rPr lang="ko-KR" altLang="en-US" sz="1015" dirty="0"/>
              <a:t>등급</a:t>
            </a:r>
            <a:endParaRPr lang="en-US" altLang="ko-KR" sz="1015" dirty="0"/>
          </a:p>
          <a:p>
            <a:pPr lvl="3">
              <a:buFont typeface="KoPub돋움체 Bold" panose="00000800000000000000" pitchFamily="2" charset="-127"/>
              <a:buChar char="−"/>
            </a:pPr>
            <a:endParaRPr lang="ko-KR" altLang="en-US" sz="923" dirty="0"/>
          </a:p>
          <a:p>
            <a:pPr lvl="2"/>
            <a:r>
              <a:rPr lang="en-US" altLang="ko-KR" sz="1108" dirty="0"/>
              <a:t>Quantiles (</a:t>
            </a:r>
            <a:r>
              <a:rPr lang="ko-KR" altLang="en-US" sz="1108" dirty="0" err="1"/>
              <a:t>분위수</a:t>
            </a:r>
            <a:r>
              <a:rPr lang="en-US" altLang="ko-KR" sz="1108" dirty="0"/>
              <a:t>)</a:t>
            </a:r>
          </a:p>
          <a:p>
            <a:pPr lvl="3"/>
            <a:r>
              <a:rPr lang="ko-KR" altLang="en-US" sz="1015" dirty="0"/>
              <a:t>동일한 개수 단위로 등급을 구분</a:t>
            </a:r>
            <a:br>
              <a:rPr lang="ko-KR" altLang="en-US" sz="1015" dirty="0"/>
            </a:br>
            <a:r>
              <a:rPr lang="en-US" altLang="ko-KR" sz="1015" dirty="0"/>
              <a:t>ex. 10</a:t>
            </a:r>
            <a:r>
              <a:rPr lang="ko-KR" altLang="en-US" sz="1015" dirty="0"/>
              <a:t>명 단위로 구분하기 </a:t>
            </a:r>
            <a:br>
              <a:rPr lang="en-US" altLang="ko-KR" sz="1015" dirty="0"/>
            </a:br>
            <a:r>
              <a:rPr lang="en-US" altLang="ko-KR" sz="1015" dirty="0"/>
              <a:t>-&gt; 1~10</a:t>
            </a:r>
            <a:r>
              <a:rPr lang="ko-KR" altLang="en-US" sz="1015" dirty="0"/>
              <a:t>등</a:t>
            </a:r>
            <a:r>
              <a:rPr lang="en-US" altLang="ko-KR" sz="1015" dirty="0"/>
              <a:t>: 1</a:t>
            </a:r>
            <a:r>
              <a:rPr lang="ko-KR" altLang="en-US" sz="1015" dirty="0"/>
              <a:t>등급</a:t>
            </a:r>
            <a:r>
              <a:rPr lang="en-US" altLang="ko-KR" sz="1015" dirty="0"/>
              <a:t>, 10~20</a:t>
            </a:r>
            <a:r>
              <a:rPr lang="ko-KR" altLang="en-US" sz="1015" dirty="0"/>
              <a:t>등</a:t>
            </a:r>
            <a:r>
              <a:rPr lang="en-US" altLang="ko-KR" sz="1015" dirty="0"/>
              <a:t>: 2</a:t>
            </a:r>
            <a:r>
              <a:rPr lang="ko-KR" altLang="en-US" sz="1015" dirty="0"/>
              <a:t>등급</a:t>
            </a:r>
            <a:endParaRPr lang="en-US" altLang="ko-KR" sz="1015" dirty="0"/>
          </a:p>
          <a:p>
            <a:pPr lvl="3"/>
            <a:endParaRPr lang="ko-KR" altLang="en-US" sz="923" dirty="0"/>
          </a:p>
          <a:p>
            <a:pPr lvl="2"/>
            <a:r>
              <a:rPr lang="en-US" altLang="ko-KR" sz="1108" dirty="0"/>
              <a:t>Natural Breaks (Jenks)</a:t>
            </a:r>
          </a:p>
          <a:p>
            <a:pPr lvl="3">
              <a:buFont typeface="KoPub돋움체 Bold" panose="00000800000000000000" pitchFamily="2" charset="-127"/>
              <a:buChar char="−"/>
            </a:pPr>
            <a:r>
              <a:rPr lang="ko-KR" altLang="en-US" sz="1015" dirty="0"/>
              <a:t>지도 </a:t>
            </a:r>
            <a:r>
              <a:rPr lang="ko-KR" altLang="en-US" sz="1015" dirty="0" err="1"/>
              <a:t>표현시</a:t>
            </a:r>
            <a:r>
              <a:rPr lang="ko-KR" altLang="en-US" sz="1015" dirty="0"/>
              <a:t> 시각적으로 보다 정확하게 </a:t>
            </a:r>
            <a:br>
              <a:rPr lang="en-US" altLang="ko-KR" sz="1015" dirty="0"/>
            </a:br>
            <a:r>
              <a:rPr lang="ko-KR" altLang="en-US" sz="1015" dirty="0"/>
              <a:t>전달되도록 등급을 일반화하여 구분</a:t>
            </a:r>
            <a:endParaRPr lang="en-US" altLang="ko-KR" sz="1015" dirty="0"/>
          </a:p>
          <a:p>
            <a:pPr lvl="3">
              <a:buFont typeface="KoPub돋움체 Bold" panose="00000800000000000000" pitchFamily="2" charset="-127"/>
              <a:buChar char="−"/>
            </a:pPr>
            <a:endParaRPr lang="ko-KR" altLang="en-US" sz="923" dirty="0"/>
          </a:p>
          <a:p>
            <a:pPr lvl="2"/>
            <a:r>
              <a:rPr lang="en-US" altLang="ko-KR" sz="1108" dirty="0"/>
              <a:t>Standard Deviation (</a:t>
            </a:r>
            <a:r>
              <a:rPr lang="ko-KR" altLang="en-US" sz="1108" dirty="0"/>
              <a:t>표준편차</a:t>
            </a:r>
            <a:r>
              <a:rPr lang="en-US" altLang="ko-KR" sz="1108" dirty="0"/>
              <a:t>)</a:t>
            </a:r>
          </a:p>
          <a:p>
            <a:pPr lvl="3"/>
            <a:r>
              <a:rPr lang="ko-KR" altLang="en-US" sz="1015" dirty="0"/>
              <a:t>평균 값을 중심으로 좌우대칭으로 </a:t>
            </a:r>
            <a:br>
              <a:rPr lang="en-US" altLang="ko-KR" sz="1015" dirty="0"/>
            </a:br>
            <a:r>
              <a:rPr lang="ko-KR" altLang="en-US" sz="1015" dirty="0"/>
              <a:t>얼마나 떨어져서 분포하는지를 보여주며</a:t>
            </a:r>
            <a:r>
              <a:rPr lang="en-US" altLang="ko-KR" sz="1015" dirty="0"/>
              <a:t>, </a:t>
            </a:r>
            <a:br>
              <a:rPr lang="en-US" altLang="ko-KR" sz="1015" dirty="0"/>
            </a:br>
            <a:r>
              <a:rPr lang="ko-KR" altLang="en-US" sz="1015" dirty="0"/>
              <a:t>정규분포를 가지는 데이터를 잘 표현함</a:t>
            </a:r>
            <a:endParaRPr lang="en-US" altLang="ko-KR" sz="1015" dirty="0"/>
          </a:p>
          <a:p>
            <a:pPr lvl="3"/>
            <a:endParaRPr lang="ko-KR" altLang="en-US" sz="923" dirty="0"/>
          </a:p>
          <a:p>
            <a:pPr lvl="2"/>
            <a:r>
              <a:rPr lang="en-US" altLang="ko-KR" sz="1108" dirty="0"/>
              <a:t>Pretty Breaks (</a:t>
            </a:r>
            <a:r>
              <a:rPr lang="ko-KR" altLang="en-US" sz="1108" dirty="0" err="1"/>
              <a:t>프리티</a:t>
            </a:r>
            <a:r>
              <a:rPr lang="ko-KR" altLang="en-US" sz="1108" dirty="0"/>
              <a:t> 브레이크</a:t>
            </a:r>
            <a:r>
              <a:rPr lang="en-US" altLang="ko-KR" sz="1108" dirty="0"/>
              <a:t>)</a:t>
            </a:r>
          </a:p>
          <a:p>
            <a:pPr lvl="3"/>
            <a:r>
              <a:rPr lang="ko-KR" altLang="en-US" sz="1015" dirty="0"/>
              <a:t>동일한 간격이면서 이해하기 쉬운 숫자 단위를 사용</a:t>
            </a:r>
            <a:endParaRPr lang="en-US" altLang="ko-KR" sz="1015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D24F96-079C-4780-99B9-326F8F3393B5}"/>
              </a:ext>
            </a:extLst>
          </p:cNvPr>
          <p:cNvSpPr/>
          <p:nvPr/>
        </p:nvSpPr>
        <p:spPr>
          <a:xfrm>
            <a:off x="376112" y="5521303"/>
            <a:ext cx="8707315" cy="51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23" dirty="0">
                <a:hlinkClick r:id="rId3"/>
              </a:rPr>
              <a:t>http://www.qgistutorials.com/ko/docs/basic_vector_styling.html</a:t>
            </a:r>
            <a:r>
              <a:rPr lang="ko-KR" altLang="en-US" sz="923" dirty="0"/>
              <a:t> </a:t>
            </a:r>
          </a:p>
          <a:p>
            <a:r>
              <a:rPr lang="ko-KR" altLang="en-US" sz="923" dirty="0">
                <a:hlinkClick r:id="rId4"/>
              </a:rPr>
              <a:t>https://pro.arcgis.com/en/pro-app/help/mapping/layer-properties/data-classification-methods.htm</a:t>
            </a:r>
            <a:r>
              <a:rPr lang="ko-KR" altLang="en-US" sz="923" dirty="0"/>
              <a:t> </a:t>
            </a:r>
            <a:endParaRPr lang="en-US" altLang="ko-KR" sz="923" dirty="0"/>
          </a:p>
          <a:p>
            <a:r>
              <a:rPr lang="en-US" altLang="ko-KR" sz="923" dirty="0">
                <a:hlinkClick r:id="rId5"/>
              </a:rPr>
              <a:t>https://brunch.co.kr/@mapmatters/3</a:t>
            </a:r>
            <a:r>
              <a:rPr lang="ko-KR" altLang="en-US" sz="923" dirty="0"/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CD3B1-8D36-4955-9179-40051F9CDB1E}"/>
              </a:ext>
            </a:extLst>
          </p:cNvPr>
          <p:cNvSpPr txBox="1"/>
          <p:nvPr/>
        </p:nvSpPr>
        <p:spPr>
          <a:xfrm>
            <a:off x="376111" y="5334260"/>
            <a:ext cx="450764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8" dirty="0"/>
              <a:t>참조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87EB34-78D8-495C-8BAC-82308E1FA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318" y="2966561"/>
            <a:ext cx="945501" cy="80207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18BDDF-EBE7-4A85-AA0B-2C065AFE2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319" y="1354832"/>
            <a:ext cx="945501" cy="80207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265E84-C95E-456C-B739-A7B464A3D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319" y="2160697"/>
            <a:ext cx="945501" cy="80207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A621C8-3B34-4939-A70D-516C69FD45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908" y="3772426"/>
            <a:ext cx="947502" cy="80376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9DCB21-0D2C-49BA-86E2-4E06B96A4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908" y="4579986"/>
            <a:ext cx="945501" cy="80207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</a:ln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7E117C-FDF5-407F-810E-38D15333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82BBF12-BD02-460D-BE58-CFE47D9F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68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35611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EE4F0-779E-4366-AC38-B691D3A3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정성</a:t>
            </a:r>
            <a:r>
              <a:rPr lang="en-US" altLang="ko-KR" dirty="0"/>
              <a:t>/</a:t>
            </a:r>
            <a:r>
              <a:rPr lang="ko-KR" altLang="en-US" dirty="0"/>
              <a:t>정량 공간 시각화 주의사항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/>
              <a:t>정성 </a:t>
            </a:r>
            <a:r>
              <a:rPr lang="en-US" altLang="ko-KR" dirty="0"/>
              <a:t>/ </a:t>
            </a:r>
            <a:r>
              <a:rPr lang="ko-KR" altLang="en-US" dirty="0"/>
              <a:t>정량 데이터별 공간시각화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253D170-705C-4EEC-A10E-DF2D469C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95" y="1565848"/>
            <a:ext cx="5547829" cy="20557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6" name="말풍선: 사각형 26">
            <a:extLst>
              <a:ext uri="{FF2B5EF4-FFF2-40B4-BE49-F238E27FC236}">
                <a16:creationId xmlns:a16="http://schemas.microsoft.com/office/drawing/2014/main" id="{A894DB4A-3B72-4E9B-B790-80A4EC97E9F4}"/>
              </a:ext>
            </a:extLst>
          </p:cNvPr>
          <p:cNvSpPr/>
          <p:nvPr/>
        </p:nvSpPr>
        <p:spPr>
          <a:xfrm>
            <a:off x="4172009" y="1051672"/>
            <a:ext cx="1357652" cy="479422"/>
          </a:xfrm>
          <a:prstGeom prst="wedgeRoundRectCallou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각각 다른 색상</a:t>
            </a:r>
            <a:endParaRPr lang="en-US" altLang="ko-KR" sz="1108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(Categorized)</a:t>
            </a:r>
            <a:endParaRPr lang="ko-KR" altLang="en-US" sz="1108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7" name="말풍선: 사각형 30">
            <a:extLst>
              <a:ext uri="{FF2B5EF4-FFF2-40B4-BE49-F238E27FC236}">
                <a16:creationId xmlns:a16="http://schemas.microsoft.com/office/drawing/2014/main" id="{C27B0131-F8D2-4F45-8820-1B8A01FFC22F}"/>
              </a:ext>
            </a:extLst>
          </p:cNvPr>
          <p:cNvSpPr/>
          <p:nvPr/>
        </p:nvSpPr>
        <p:spPr>
          <a:xfrm>
            <a:off x="2824489" y="1048035"/>
            <a:ext cx="1288911" cy="479422"/>
          </a:xfrm>
          <a:prstGeom prst="wedgeRoundRectCallou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각각의 선의 패턴</a:t>
            </a:r>
            <a:r>
              <a:rPr lang="en-US" altLang="ko-KR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대시</a:t>
            </a:r>
            <a:r>
              <a:rPr lang="en-US" altLang="ko-KR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)/ </a:t>
            </a:r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색상</a:t>
            </a:r>
            <a:endParaRPr lang="en-US" altLang="ko-KR" sz="1108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8" name="말풍선: 사각형 14">
            <a:extLst>
              <a:ext uri="{FF2B5EF4-FFF2-40B4-BE49-F238E27FC236}">
                <a16:creationId xmlns:a16="http://schemas.microsoft.com/office/drawing/2014/main" id="{BD0AD9D3-B440-48D8-8789-50EA99867DFE}"/>
              </a:ext>
            </a:extLst>
          </p:cNvPr>
          <p:cNvSpPr/>
          <p:nvPr/>
        </p:nvSpPr>
        <p:spPr>
          <a:xfrm>
            <a:off x="342900" y="1852170"/>
            <a:ext cx="1055196" cy="712841"/>
          </a:xfrm>
          <a:prstGeom prst="wedgeRectCallout">
            <a:avLst>
              <a:gd name="adj1" fmla="val -27884"/>
              <a:gd name="adj2" fmla="val -17713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92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정성</a:t>
            </a:r>
            <a:r>
              <a:rPr lang="en-US" altLang="ko-KR" sz="1292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명목</a:t>
            </a:r>
            <a:r>
              <a:rPr lang="en-US" altLang="ko-KR" sz="1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순서</a:t>
            </a:r>
            <a:r>
              <a:rPr lang="en-US" altLang="ko-KR" sz="1292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br>
              <a:rPr lang="en-US" altLang="ko-KR" sz="1292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292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이산</a:t>
            </a:r>
          </a:p>
        </p:txBody>
      </p:sp>
      <p:sp>
        <p:nvSpPr>
          <p:cNvPr id="49" name="말풍선: 사각형 15">
            <a:extLst>
              <a:ext uri="{FF2B5EF4-FFF2-40B4-BE49-F238E27FC236}">
                <a16:creationId xmlns:a16="http://schemas.microsoft.com/office/drawing/2014/main" id="{53CC19D1-1A38-4BF0-B572-4D1DDD4C5855}"/>
              </a:ext>
            </a:extLst>
          </p:cNvPr>
          <p:cNvSpPr/>
          <p:nvPr/>
        </p:nvSpPr>
        <p:spPr>
          <a:xfrm>
            <a:off x="342900" y="2621268"/>
            <a:ext cx="1055196" cy="648088"/>
          </a:xfrm>
          <a:prstGeom prst="wedgeRectCallout">
            <a:avLst>
              <a:gd name="adj1" fmla="val -27884"/>
              <a:gd name="adj2" fmla="val -17713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92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정량</a:t>
            </a:r>
            <a:endParaRPr lang="en-US" altLang="ko-KR" sz="1292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1292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92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연속</a:t>
            </a:r>
            <a:r>
              <a:rPr lang="en-US" altLang="ko-KR" sz="1292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292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1" name="말풍선: 타원형 16">
            <a:extLst>
              <a:ext uri="{FF2B5EF4-FFF2-40B4-BE49-F238E27FC236}">
                <a16:creationId xmlns:a16="http://schemas.microsoft.com/office/drawing/2014/main" id="{5082831F-6CEF-4A49-8ABC-9ACA5B819897}"/>
              </a:ext>
            </a:extLst>
          </p:cNvPr>
          <p:cNvSpPr/>
          <p:nvPr/>
        </p:nvSpPr>
        <p:spPr>
          <a:xfrm>
            <a:off x="7023056" y="2648539"/>
            <a:ext cx="1700522" cy="1015279"/>
          </a:xfrm>
          <a:prstGeom prst="wedgeEllipseCallout">
            <a:avLst>
              <a:gd name="adj1" fmla="val -55913"/>
              <a:gd name="adj2" fmla="val -2163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92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심볼 크기</a:t>
            </a:r>
            <a:r>
              <a:rPr lang="en-US" altLang="ko-KR" sz="1292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</a:p>
          <a:p>
            <a:pPr algn="ctr" latinLnBrk="0"/>
            <a:r>
              <a:rPr lang="ko-KR" altLang="en-US" sz="1292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색상  농도 차로 양적 차이를 표현</a:t>
            </a:r>
          </a:p>
        </p:txBody>
      </p:sp>
      <p:sp>
        <p:nvSpPr>
          <p:cNvPr id="52" name="말풍선: 사각형 30">
            <a:extLst>
              <a:ext uri="{FF2B5EF4-FFF2-40B4-BE49-F238E27FC236}">
                <a16:creationId xmlns:a16="http://schemas.microsoft.com/office/drawing/2014/main" id="{C27B0131-F8D2-4F45-8820-1B8A01FFC22F}"/>
              </a:ext>
            </a:extLst>
          </p:cNvPr>
          <p:cNvSpPr/>
          <p:nvPr/>
        </p:nvSpPr>
        <p:spPr>
          <a:xfrm>
            <a:off x="1466836" y="1048034"/>
            <a:ext cx="1288911" cy="479422"/>
          </a:xfrm>
          <a:prstGeom prst="wedgeRoundRectCallou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각각 다른</a:t>
            </a:r>
            <a:br>
              <a:rPr lang="en-US" altLang="ko-KR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심볼 모양</a:t>
            </a:r>
            <a:r>
              <a:rPr lang="en-US" altLang="ko-KR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색상</a:t>
            </a:r>
            <a:endParaRPr lang="en-US" altLang="ko-KR" sz="1108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3" name="말풍선: 사각형 30">
            <a:extLst>
              <a:ext uri="{FF2B5EF4-FFF2-40B4-BE49-F238E27FC236}">
                <a16:creationId xmlns:a16="http://schemas.microsoft.com/office/drawing/2014/main" id="{C27B0131-F8D2-4F45-8820-1B8A01FFC22F}"/>
              </a:ext>
            </a:extLst>
          </p:cNvPr>
          <p:cNvSpPr/>
          <p:nvPr/>
        </p:nvSpPr>
        <p:spPr>
          <a:xfrm rot="10800000">
            <a:off x="1466836" y="3800586"/>
            <a:ext cx="1288911" cy="715728"/>
          </a:xfrm>
          <a:prstGeom prst="wedgeRoundRectCallout">
            <a:avLst>
              <a:gd name="adj1" fmla="val 20238"/>
              <a:gd name="adj2" fmla="val 61701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108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말풍선: 사각형 30">
            <a:extLst>
              <a:ext uri="{FF2B5EF4-FFF2-40B4-BE49-F238E27FC236}">
                <a16:creationId xmlns:a16="http://schemas.microsoft.com/office/drawing/2014/main" id="{C27B0131-F8D2-4F45-8820-1B8A01FFC22F}"/>
              </a:ext>
            </a:extLst>
          </p:cNvPr>
          <p:cNvSpPr/>
          <p:nvPr/>
        </p:nvSpPr>
        <p:spPr>
          <a:xfrm rot="10800000">
            <a:off x="2867754" y="3800586"/>
            <a:ext cx="1288911" cy="715728"/>
          </a:xfrm>
          <a:prstGeom prst="wedgeRoundRectCallout">
            <a:avLst>
              <a:gd name="adj1" fmla="val 20238"/>
              <a:gd name="adj2" fmla="val 61701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108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말풍선: 사각형 30">
            <a:extLst>
              <a:ext uri="{FF2B5EF4-FFF2-40B4-BE49-F238E27FC236}">
                <a16:creationId xmlns:a16="http://schemas.microsoft.com/office/drawing/2014/main" id="{C27B0131-F8D2-4F45-8820-1B8A01FFC22F}"/>
              </a:ext>
            </a:extLst>
          </p:cNvPr>
          <p:cNvSpPr/>
          <p:nvPr/>
        </p:nvSpPr>
        <p:spPr>
          <a:xfrm rot="10800000">
            <a:off x="4240751" y="3800586"/>
            <a:ext cx="1288911" cy="715728"/>
          </a:xfrm>
          <a:prstGeom prst="wedgeRoundRectCallout">
            <a:avLst>
              <a:gd name="adj1" fmla="val 20238"/>
              <a:gd name="adj2" fmla="val 61701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108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7" name="말풍선: 사각형 32">
            <a:extLst>
              <a:ext uri="{FF2B5EF4-FFF2-40B4-BE49-F238E27FC236}">
                <a16:creationId xmlns:a16="http://schemas.microsoft.com/office/drawing/2014/main" id="{4F6E12F1-D9CB-4286-A8CA-1CC94E400A8E}"/>
              </a:ext>
            </a:extLst>
          </p:cNvPr>
          <p:cNvSpPr/>
          <p:nvPr/>
        </p:nvSpPr>
        <p:spPr>
          <a:xfrm>
            <a:off x="1466836" y="3925005"/>
            <a:ext cx="1288911" cy="479422"/>
          </a:xfrm>
          <a:prstGeom prst="wedgeRoundRectCallou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심볼 크기</a:t>
            </a:r>
            <a:r>
              <a:rPr lang="en-US" altLang="ko-KR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도형표현도</a:t>
            </a:r>
          </a:p>
        </p:txBody>
      </p:sp>
      <p:sp>
        <p:nvSpPr>
          <p:cNvPr id="58" name="말풍선: 사각형 29">
            <a:extLst>
              <a:ext uri="{FF2B5EF4-FFF2-40B4-BE49-F238E27FC236}">
                <a16:creationId xmlns:a16="http://schemas.microsoft.com/office/drawing/2014/main" id="{AA849406-2CFE-4DAE-930C-4E2B8E4F7FDF}"/>
              </a:ext>
            </a:extLst>
          </p:cNvPr>
          <p:cNvSpPr/>
          <p:nvPr/>
        </p:nvSpPr>
        <p:spPr>
          <a:xfrm>
            <a:off x="2866166" y="3816766"/>
            <a:ext cx="1288911" cy="695900"/>
          </a:xfrm>
          <a:prstGeom prst="wedgeRoundRectCallou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숫자</a:t>
            </a:r>
            <a:r>
              <a:rPr lang="en-US" altLang="ko-KR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선의 두께</a:t>
            </a:r>
          </a:p>
        </p:txBody>
      </p:sp>
      <p:sp>
        <p:nvSpPr>
          <p:cNvPr id="59" name="말풍선: 사각형 27">
            <a:extLst>
              <a:ext uri="{FF2B5EF4-FFF2-40B4-BE49-F238E27FC236}">
                <a16:creationId xmlns:a16="http://schemas.microsoft.com/office/drawing/2014/main" id="{29CC64A2-9ED4-4D5A-8CD1-19F07290EB5E}"/>
              </a:ext>
            </a:extLst>
          </p:cNvPr>
          <p:cNvSpPr/>
          <p:nvPr/>
        </p:nvSpPr>
        <p:spPr>
          <a:xfrm>
            <a:off x="4239162" y="3821612"/>
            <a:ext cx="1290498" cy="695900"/>
          </a:xfrm>
          <a:prstGeom prst="wedgeRoundRectCallou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3231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동일 색상 </a:t>
            </a:r>
            <a:r>
              <a:rPr lang="ko-KR" altLang="en-US" sz="1108" b="1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명암차</a:t>
            </a:r>
            <a:endParaRPr lang="en-US" altLang="ko-KR" sz="1108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 latinLnBrk="0"/>
            <a:r>
              <a:rPr lang="en-US" altLang="ko-KR" sz="1108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(Choropleth/ Graduated</a:t>
            </a:r>
            <a:r>
              <a:rPr lang="en-US" altLang="ko-KR" sz="1015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015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0" name="말풍선: 타원형 3">
            <a:extLst>
              <a:ext uri="{FF2B5EF4-FFF2-40B4-BE49-F238E27FC236}">
                <a16:creationId xmlns:a16="http://schemas.microsoft.com/office/drawing/2014/main" id="{75C1DF7B-61C0-4D3E-B2F2-AE007A7A1D30}"/>
              </a:ext>
            </a:extLst>
          </p:cNvPr>
          <p:cNvSpPr/>
          <p:nvPr/>
        </p:nvSpPr>
        <p:spPr>
          <a:xfrm>
            <a:off x="7023056" y="1366028"/>
            <a:ext cx="1700522" cy="1248245"/>
          </a:xfrm>
          <a:prstGeom prst="wedgeEllipseCallout">
            <a:avLst>
              <a:gd name="adj1" fmla="val -54645"/>
              <a:gd name="adj2" fmla="val 4043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92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유형</a:t>
            </a:r>
            <a:r>
              <a:rPr lang="en-US" altLang="ko-KR" sz="1292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292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종류별  심볼</a:t>
            </a:r>
            <a:r>
              <a:rPr lang="en-US" altLang="ko-KR" sz="1292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292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색상으로 구분하기 쉽도록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B6CE112-1E87-4326-A840-56805A353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65" y="4858247"/>
            <a:ext cx="925643" cy="12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Picture 2" descr="진실을 드러내는 데이터 시각화의 과학과 예술">
            <a:extLst>
              <a:ext uri="{FF2B5EF4-FFF2-40B4-BE49-F238E27FC236}">
                <a16:creationId xmlns:a16="http://schemas.microsoft.com/office/drawing/2014/main" id="{7845CC92-5608-4ABC-A909-D23A3EDB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948" y="4858247"/>
            <a:ext cx="943388" cy="123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12343" y="5495120"/>
            <a:ext cx="5120710" cy="603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8" err="1"/>
              <a:t>공간시각화</a:t>
            </a:r>
            <a:r>
              <a:rPr lang="ko-KR" altLang="en-US" sz="1108" dirty="0"/>
              <a:t> 자료 인용</a:t>
            </a:r>
            <a:endParaRPr lang="en-US" altLang="ko-KR" sz="1108" dirty="0"/>
          </a:p>
          <a:p>
            <a:r>
              <a:rPr lang="ko-KR" altLang="en-US" sz="1108" dirty="0" err="1"/>
              <a:t>Alberto</a:t>
            </a:r>
            <a:r>
              <a:rPr lang="ko-KR" altLang="en-US" sz="1108" dirty="0"/>
              <a:t> </a:t>
            </a:r>
            <a:r>
              <a:rPr lang="ko-KR" altLang="en-US" sz="1108" dirty="0" err="1"/>
              <a:t>Cairo</a:t>
            </a:r>
            <a:r>
              <a:rPr lang="ko-KR" altLang="en-US" sz="1108" dirty="0"/>
              <a:t>, “The </a:t>
            </a:r>
            <a:r>
              <a:rPr lang="ko-KR" altLang="en-US" sz="1108" dirty="0" err="1"/>
              <a:t>Truthful</a:t>
            </a:r>
            <a:r>
              <a:rPr lang="ko-KR" altLang="en-US" sz="1108" dirty="0"/>
              <a:t> </a:t>
            </a:r>
            <a:r>
              <a:rPr lang="ko-KR" altLang="en-US" sz="1108" dirty="0" err="1"/>
              <a:t>art</a:t>
            </a:r>
            <a:r>
              <a:rPr lang="ko-KR" altLang="en-US" sz="1108" dirty="0"/>
              <a:t>” </a:t>
            </a:r>
          </a:p>
          <a:p>
            <a:r>
              <a:rPr lang="ko-KR" altLang="en-US" sz="1108" dirty="0" err="1"/>
              <a:t>Alberto</a:t>
            </a:r>
            <a:r>
              <a:rPr lang="ko-KR" altLang="en-US" sz="1108" dirty="0"/>
              <a:t> </a:t>
            </a:r>
            <a:r>
              <a:rPr lang="ko-KR" altLang="en-US" sz="1108" dirty="0" err="1"/>
              <a:t>Cairo</a:t>
            </a:r>
            <a:r>
              <a:rPr lang="ko-KR" altLang="en-US" sz="1108" dirty="0"/>
              <a:t>, "진실을 드러내는 데이터 시각화의 과학과 예술", </a:t>
            </a:r>
            <a:r>
              <a:rPr lang="ko-KR" altLang="en-US" sz="1108" dirty="0" err="1"/>
              <a:t>인사이트</a:t>
            </a:r>
            <a:endParaRPr lang="ko-KR" altLang="en-US" sz="1108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ED58EA-808E-41A7-8B1E-4AE49E25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485BF4-CA71-4364-B6AF-49CD7261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69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89450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86578-F694-528B-AE52-8926E48E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② Visual Studio Code (MS </a:t>
            </a:r>
            <a:r>
              <a:rPr lang="en-US" altLang="ko-KR" dirty="0" err="1"/>
              <a:t>VSCode</a:t>
            </a:r>
            <a:r>
              <a:rPr lang="en-US" altLang="ko-KR" dirty="0"/>
              <a:t>) </a:t>
            </a:r>
            <a:r>
              <a:rPr lang="ko-KR" altLang="en-US" dirty="0"/>
              <a:t>설치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667F01-129E-CDF7-8377-EB148D9B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공간 빅데이터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86E0F-283F-6E93-C464-FB57342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CE878655-61E7-DCC8-61DE-4A10D9BCC5A9}"/>
              </a:ext>
            </a:extLst>
          </p:cNvPr>
          <p:cNvSpPr txBox="1"/>
          <p:nvPr/>
        </p:nvSpPr>
        <p:spPr>
          <a:xfrm>
            <a:off x="457197" y="807813"/>
            <a:ext cx="7924803" cy="10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hlinkClick r:id="rId2"/>
              </a:rPr>
              <a:t>code.visualstudio.com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사이트 접속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Windows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용 다운로드                          부분을 클릭하여 설치 파일 다운로드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약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90MB)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다운로드된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“VSCodeUserSetup-x64-1.*.exe”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을 실행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더블클릭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기본 권장 설정대로 설치 진행  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308973-9C6F-B2C9-E864-E664EDD8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C2C32"/>
              </a:clrFrom>
              <a:clrTo>
                <a:srgbClr val="2C2C3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0298" y="1047853"/>
            <a:ext cx="1113868" cy="29551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DEFE9D-12B0-6FDF-47DA-3714D26068E6}"/>
              </a:ext>
            </a:extLst>
          </p:cNvPr>
          <p:cNvGrpSpPr/>
          <p:nvPr/>
        </p:nvGrpSpPr>
        <p:grpSpPr>
          <a:xfrm>
            <a:off x="286868" y="2103528"/>
            <a:ext cx="8599471" cy="4297272"/>
            <a:chOff x="286868" y="1823450"/>
            <a:chExt cx="8599471" cy="442021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1CC4046-600B-7116-4877-DD107F765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868" y="1828609"/>
              <a:ext cx="2756411" cy="21387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8D0E860-10D0-3045-5454-4134370CC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1723" y="1823450"/>
              <a:ext cx="2756411" cy="213875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E180B33-5A4E-5DFE-F283-2C57392F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578" y="1823450"/>
              <a:ext cx="2749761" cy="213359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B7F3FBB-5E71-03EC-08AC-CF4F18118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6868" y="4104913"/>
              <a:ext cx="2756411" cy="213875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917A1F0-0285-E630-300F-9E4CD38EA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11723" y="4104913"/>
              <a:ext cx="2756411" cy="213875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631D50-D099-2B25-8B8A-C3C9B6CF9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29928" y="4104913"/>
              <a:ext cx="2756411" cy="2138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0330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5D669EB-3996-421E-BBCA-7579C7DF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TMS (XYZ Tiles) </a:t>
            </a:r>
            <a:r>
              <a:rPr lang="ko-KR" altLang="en-US" dirty="0"/>
              <a:t>배경지도 활용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dirty="0"/>
              <a:t>Folium, </a:t>
            </a:r>
            <a:r>
              <a:rPr lang="en-US" altLang="ko-KR" dirty="0" err="1"/>
              <a:t>Mapbox</a:t>
            </a:r>
            <a:r>
              <a:rPr lang="en-US" altLang="ko-KR" dirty="0"/>
              <a:t> </a:t>
            </a:r>
            <a:r>
              <a:rPr lang="ko-KR" altLang="en-US" dirty="0"/>
              <a:t>등에서는 배경지도 기능이 포함되어 있음</a:t>
            </a:r>
            <a:endParaRPr lang="en-US" altLang="ko-KR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dirty="0" err="1"/>
              <a:t>Plotly</a:t>
            </a:r>
            <a:r>
              <a:rPr lang="ko-KR" altLang="en-US" dirty="0"/>
              <a:t>는 </a:t>
            </a:r>
            <a:r>
              <a:rPr lang="en-US" altLang="ko-KR" dirty="0" err="1"/>
              <a:t>Mapbox</a:t>
            </a:r>
            <a:r>
              <a:rPr lang="ko-KR" altLang="en-US" dirty="0"/>
              <a:t>를 통해 배경지도 적용되고</a:t>
            </a:r>
            <a:r>
              <a:rPr lang="en-US" altLang="ko-KR" dirty="0"/>
              <a:t>, TMS </a:t>
            </a:r>
            <a:r>
              <a:rPr lang="ko-KR" altLang="en-US" dirty="0"/>
              <a:t>방식의 다른 배경지도도 적용 가능 </a:t>
            </a:r>
            <a:endParaRPr lang="en-US" altLang="ko-KR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dirty="0" err="1"/>
              <a:t>Geoplot</a:t>
            </a:r>
            <a:r>
              <a:rPr lang="en-US" altLang="ko-KR" dirty="0"/>
              <a:t>, Matplotlib/Seaborn</a:t>
            </a:r>
            <a:r>
              <a:rPr lang="ko-KR" altLang="en-US" dirty="0"/>
              <a:t>에서는 </a:t>
            </a:r>
            <a:r>
              <a:rPr lang="en-US" altLang="ko-KR" dirty="0" err="1"/>
              <a:t>Contextily</a:t>
            </a:r>
            <a:r>
              <a:rPr lang="ko-KR" altLang="en-US" dirty="0"/>
              <a:t>를 활용하여 배경지도 적용 가능 </a:t>
            </a:r>
            <a:endParaRPr lang="en-US" altLang="ko-KR" dirty="0"/>
          </a:p>
          <a:p>
            <a:pPr marL="176213" indent="-176213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dirty="0" err="1"/>
              <a:t>Carto</a:t>
            </a:r>
            <a:r>
              <a:rPr lang="ko-KR" altLang="en-US" dirty="0"/>
              <a:t> </a:t>
            </a:r>
            <a:r>
              <a:rPr lang="ko-KR" altLang="en-US" dirty="0" err="1"/>
              <a:t>Dark</a:t>
            </a:r>
            <a:endParaRPr lang="ko-KR" altLang="en-US" dirty="0"/>
          </a:p>
          <a:p>
            <a:pPr lvl="1"/>
            <a:r>
              <a:rPr lang="ko-KR" altLang="en-US" sz="1100" dirty="0"/>
              <a:t>http://a.basemaps.cartocdn.com/dark_all/{z}/{x}/{y}.png 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dirty="0" err="1"/>
              <a:t>Carto</a:t>
            </a:r>
            <a:r>
              <a:rPr lang="ko-KR" altLang="en-US" dirty="0"/>
              <a:t> </a:t>
            </a:r>
            <a:r>
              <a:rPr lang="ko-KR" altLang="en-US" dirty="0" err="1"/>
              <a:t>Light</a:t>
            </a:r>
            <a:endParaRPr lang="ko-KR" altLang="en-US" dirty="0"/>
          </a:p>
          <a:p>
            <a:pPr lvl="1"/>
            <a:r>
              <a:rPr lang="ko-KR" altLang="en-US" sz="1100" dirty="0"/>
              <a:t>http://a.basemaps.cartocdn.com/light_all/{z}/{x}/{y}.png</a:t>
            </a:r>
            <a:endParaRPr lang="en-US" altLang="ko-KR" sz="1100" dirty="0"/>
          </a:p>
          <a:p>
            <a:pPr lvl="1"/>
            <a:endParaRPr lang="en-US" altLang="ko-KR" sz="1100" dirty="0"/>
          </a:p>
          <a:p>
            <a:pPr marL="176213" indent="-176213"/>
            <a:r>
              <a:rPr lang="en-US" altLang="ko-KR" dirty="0"/>
              <a:t>Carto – Light </a:t>
            </a:r>
            <a:r>
              <a:rPr lang="en-US" altLang="ko-KR" dirty="0" err="1"/>
              <a:t>nolabels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http://{s}.basemaps.cartocdn.com/light_nolabels/{z}/{x}/{y}.png</a:t>
            </a:r>
            <a:endParaRPr lang="ko-KR" altLang="en-US" dirty="0"/>
          </a:p>
          <a:p>
            <a:pPr marL="263776" indent="-263776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dirty="0" err="1"/>
              <a:t>Stamen</a:t>
            </a:r>
            <a:r>
              <a:rPr lang="ko-KR" altLang="en-US" dirty="0"/>
              <a:t> </a:t>
            </a:r>
            <a:r>
              <a:rPr lang="ko-KR" altLang="en-US" dirty="0" err="1"/>
              <a:t>Toner</a:t>
            </a:r>
            <a:r>
              <a:rPr lang="ko-KR" altLang="en-US" dirty="0"/>
              <a:t> </a:t>
            </a:r>
            <a:r>
              <a:rPr lang="ko-KR" altLang="en-US" dirty="0" err="1"/>
              <a:t>Lite</a:t>
            </a:r>
            <a:endParaRPr lang="en-US" altLang="ko-KR" dirty="0"/>
          </a:p>
          <a:p>
            <a:pPr lvl="1"/>
            <a:r>
              <a:rPr lang="ko-KR" altLang="en-US" sz="1100" dirty="0"/>
              <a:t>http://tile.stamen.com/toner-lite/{z}/{x}/{y}.png</a:t>
            </a:r>
            <a:endParaRPr lang="ko-KR" altLang="en-US" sz="1400" dirty="0"/>
          </a:p>
          <a:p>
            <a:endParaRPr lang="ko-KR" altLang="en-US" sz="1800" b="1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5BB2A-4547-4210-A13E-81932A26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D49B2D-097E-4BCE-8701-1BAC52A6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70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392916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6F51D-E5A4-426E-A733-3187A33D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 자료 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89B94-CE77-4605-98BD-4C7608CC2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MATT FORREST, 75+ Geospatial Python and Spatial Data Science Resources and Guides</a:t>
            </a:r>
          </a:p>
          <a:p>
            <a:pPr lvl="1"/>
            <a:r>
              <a:rPr lang="en-US" altLang="ko-KR" sz="1400">
                <a:hlinkClick r:id="rId2"/>
              </a:rPr>
              <a:t> https://forrest.nyc/75-geospatial-python-and-spatial-data-science-resources-and-guides/</a:t>
            </a:r>
            <a:r>
              <a:rPr lang="en-US" altLang="ko-KR" sz="1400"/>
              <a:t> </a:t>
            </a:r>
          </a:p>
          <a:p>
            <a:pPr lvl="1"/>
            <a:r>
              <a:rPr lang="en-US" altLang="ko-KR" sz="1400"/>
              <a:t> Geospatial Python and Spatial Data Science </a:t>
            </a:r>
            <a:r>
              <a:rPr lang="ko-KR" altLang="en-US" sz="1400"/>
              <a:t>관련 총망라 </a:t>
            </a:r>
            <a:endParaRPr lang="en-US" altLang="ko-KR" sz="1400"/>
          </a:p>
          <a:p>
            <a:endParaRPr lang="en-US" altLang="ko-KR" sz="1600"/>
          </a:p>
          <a:p>
            <a:r>
              <a:rPr lang="en-US" altLang="ko-KR" sz="1600"/>
              <a:t>Digital Geography Lab, University of Helsinki</a:t>
            </a:r>
          </a:p>
          <a:p>
            <a:pPr lvl="1"/>
            <a:r>
              <a:rPr lang="en-US" altLang="ko-KR" sz="1400">
                <a:hlinkClick r:id="rId3"/>
              </a:rPr>
              <a:t> https://automating-gis-processes.github.io/site/</a:t>
            </a:r>
            <a:r>
              <a:rPr lang="en-US" altLang="ko-KR" sz="1400"/>
              <a:t>   </a:t>
            </a:r>
          </a:p>
          <a:p>
            <a:pPr lvl="1"/>
            <a:r>
              <a:rPr lang="en-US" altLang="ko-KR" sz="1400"/>
              <a:t> </a:t>
            </a:r>
            <a:r>
              <a:rPr lang="ko-KR" altLang="en-US" sz="1400"/>
              <a:t>헬싱키 </a:t>
            </a:r>
            <a:r>
              <a:rPr lang="en-US" altLang="ko-KR" sz="1400"/>
              <a:t>Digital Geography Lab</a:t>
            </a:r>
            <a:r>
              <a:rPr lang="ko-KR" altLang="en-US" sz="1400"/>
              <a:t>에서 만든 체계적인 </a:t>
            </a:r>
            <a:r>
              <a:rPr lang="en-US" altLang="ko-KR" sz="1400"/>
              <a:t>GIS </a:t>
            </a:r>
            <a:r>
              <a:rPr lang="ko-KR" altLang="en-US" sz="1400"/>
              <a:t>실습 과정 </a:t>
            </a:r>
            <a:r>
              <a:rPr lang="en-US" altLang="ko-KR" sz="1400"/>
              <a:t> </a:t>
            </a:r>
          </a:p>
          <a:p>
            <a:pPr lvl="1"/>
            <a:endParaRPr lang="en-US" altLang="ko-KR" sz="1400"/>
          </a:p>
          <a:p>
            <a:r>
              <a:rPr lang="en-US" altLang="ko-KR" sz="1600"/>
              <a:t>Geographic Data Science with Python</a:t>
            </a:r>
          </a:p>
          <a:p>
            <a:pPr lvl="1"/>
            <a:r>
              <a:rPr lang="en-US" altLang="ko-KR" sz="1400">
                <a:hlinkClick r:id="rId4"/>
              </a:rPr>
              <a:t> https://geographicdata.science/book/intro.html</a:t>
            </a:r>
            <a:r>
              <a:rPr lang="en-US" altLang="ko-KR" sz="1400"/>
              <a:t> </a:t>
            </a:r>
          </a:p>
          <a:p>
            <a:pPr lvl="1"/>
            <a:r>
              <a:rPr lang="en-US" altLang="ko-KR" sz="1400"/>
              <a:t> </a:t>
            </a:r>
            <a:r>
              <a:rPr lang="ko-KR" altLang="en-US" sz="1400"/>
              <a:t>본 교재에 소개되지 못한 더 난이도 있는 파이썬 기반 공간 분석 관련 노트북 및 샘플 데이터 제공 </a:t>
            </a:r>
            <a:endParaRPr lang="en-US" altLang="ko-KR" sz="14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680245-D81E-454A-ABCF-9216EF35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AD9237-08E6-4620-913D-EE4371D6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71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531625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03A51-FA45-FD1B-A46A-996380D1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EDA(Exploratory Data Analysis)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52C6-257E-9F94-D50B-5D93BAF0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https://nbviewer.org/github/Tanu-N-Prabhu/Python/blob/master/Exploratory_data_Analysis.ipynb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ECECB5-1347-4E7F-0397-155D6CAA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016DD-22A5-D8AD-244F-F989ADA8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72</a:t>
            </a:fld>
            <a:endParaRPr lang="ko-KR" altLang="en-US" sz="9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21B43C-EF76-1767-3380-11A1F398A8AD}"/>
              </a:ext>
            </a:extLst>
          </p:cNvPr>
          <p:cNvGrpSpPr/>
          <p:nvPr/>
        </p:nvGrpSpPr>
        <p:grpSpPr>
          <a:xfrm>
            <a:off x="466165" y="4458697"/>
            <a:ext cx="8229600" cy="1724607"/>
            <a:chOff x="457200" y="3716337"/>
            <a:chExt cx="12545188" cy="26289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BA332A-4199-560F-91C1-77CD760C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716337"/>
              <a:ext cx="3391373" cy="253400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F8D4A3-45E7-0BCC-42AF-A67CC720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0254" y="3716338"/>
              <a:ext cx="3973068" cy="253400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AB97F4A-89C8-B513-8AD2-DBB88AC2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2832" y="3716338"/>
              <a:ext cx="4939556" cy="2628987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8F355B6-06ED-EF3F-1E49-32B7DF665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490" y="1406296"/>
            <a:ext cx="3680949" cy="27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38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19613-E77D-11BB-3019-41F36323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kaggle</a:t>
            </a:r>
            <a:r>
              <a:rPr lang="ko-KR" altLang="en-US" dirty="0"/>
              <a:t>의 </a:t>
            </a:r>
            <a:r>
              <a:rPr lang="en-US" altLang="ko-KR" dirty="0"/>
              <a:t>iris dataset</a:t>
            </a:r>
            <a:r>
              <a:rPr lang="ko-KR" altLang="en-US" dirty="0"/>
              <a:t>에 대한 </a:t>
            </a:r>
            <a:r>
              <a:rPr lang="en-US" altLang="ko-KR" dirty="0"/>
              <a:t>EDA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6D260-40D6-A105-5161-A9A78607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https://www.kaggle.com/code/lalitharajesh/iris-dataset-exploratory-data-analysis/notebook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90B138-2EBA-2D8D-EC17-64E8112A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EF19F5-1D63-DBC8-445A-E3C1DE8A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73</a:t>
            </a:fld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901C8B-2E21-6DE6-8ED7-A0F6018B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7" y="2068940"/>
            <a:ext cx="3635096" cy="2916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BEBDF6-3CF4-0986-0859-1824C6E7E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7239"/>
            <a:ext cx="4200841" cy="283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87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1888BC6-9F68-43CB-971C-74EF16DA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공간정보 관련 주요 공공데이터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954D0A-4F5B-46AC-A2C4-0BD084DF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10531E-9D99-4E08-863F-B739230E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74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CDE8EAB-2B64-431F-83B9-B84AEDC4E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33984"/>
              </p:ext>
            </p:extLst>
          </p:nvPr>
        </p:nvGraphicFramePr>
        <p:xfrm>
          <a:off x="393368" y="776376"/>
          <a:ext cx="8357263" cy="54605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64113">
                  <a:extLst>
                    <a:ext uri="{9D8B030D-6E8A-4147-A177-3AD203B41FA5}">
                      <a16:colId xmlns:a16="http://schemas.microsoft.com/office/drawing/2014/main" val="1362909981"/>
                    </a:ext>
                  </a:extLst>
                </a:gridCol>
                <a:gridCol w="2094475">
                  <a:extLst>
                    <a:ext uri="{9D8B030D-6E8A-4147-A177-3AD203B41FA5}">
                      <a16:colId xmlns:a16="http://schemas.microsoft.com/office/drawing/2014/main" val="140549032"/>
                    </a:ext>
                  </a:extLst>
                </a:gridCol>
                <a:gridCol w="2646925">
                  <a:extLst>
                    <a:ext uri="{9D8B030D-6E8A-4147-A177-3AD203B41FA5}">
                      <a16:colId xmlns:a16="http://schemas.microsoft.com/office/drawing/2014/main" val="176038208"/>
                    </a:ext>
                  </a:extLst>
                </a:gridCol>
                <a:gridCol w="3151750">
                  <a:extLst>
                    <a:ext uri="{9D8B030D-6E8A-4147-A177-3AD203B41FA5}">
                      <a16:colId xmlns:a16="http://schemas.microsoft.com/office/drawing/2014/main" val="202250590"/>
                    </a:ext>
                  </a:extLst>
                </a:gridCol>
              </a:tblGrid>
              <a:tr h="281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기 관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설 명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666751579"/>
                  </a:ext>
                </a:extLst>
              </a:tr>
              <a:tr h="281362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공간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데이터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위주</a:t>
                      </a:r>
                    </a:p>
                  </a:txBody>
                  <a:tcPr marL="36000" marR="36000" marT="36000" marB="3600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행정안전부 도로명주소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전자지도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도로명주소 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도로 및 건물정보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http://www.juso.go.kr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765446322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통계청 통계지리정보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행정구역경계 및 통계 데이터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https://sgis.kostat.go.kr/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762691842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한국교통연구원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도로망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교통네트워크데이터 등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https://www.ktdb.go.kr/www/index.do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66337130"/>
                  </a:ext>
                </a:extLst>
              </a:tr>
              <a:tr h="396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산림청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임상도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산림입지도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산사태위험</a:t>
                      </a:r>
                      <a:r>
                        <a:rPr lang="ko-KR" altLang="en-US" sz="900" b="0" baseline="0" dirty="0">
                          <a:latin typeface="+mn-ea"/>
                          <a:ea typeface="+mn-ea"/>
                        </a:rPr>
                        <a:t>등급도 등</a:t>
                      </a:r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https://www.forest.go.kr/newkfsweb/kfs/idx/SubIndex.do?orgId=fgis&amp;mn=KFS_03_08_01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49720132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문화재청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문화재 정보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http://gis-heritage.go.kr/indexMain.do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25663903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기상청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기상관측 자료 등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data.kma.go.kr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91120933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환경부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err="1">
                          <a:latin typeface="+mn-ea"/>
                          <a:ea typeface="+mn-ea"/>
                        </a:rPr>
                        <a:t>토지피복도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생태자연도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err="1">
                          <a:latin typeface="+mn-ea"/>
                          <a:ea typeface="+mn-ea"/>
                        </a:rPr>
                        <a:t>국토환경성평가지도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https://egis.me.go.kr/main.do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32833595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공간정보산업진흥원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브이월드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배경지도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WMS/WFS,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검색 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등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http://www.vworld.kr/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9108110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국토정보플랫폼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수치지형도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벡터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항공사진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err="1">
                          <a:latin typeface="+mn-ea"/>
                          <a:ea typeface="+mn-ea"/>
                        </a:rPr>
                        <a:t>정사영상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DEM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등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http://map.ngii.go.kr/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21725686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USGS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Landsat</a:t>
                      </a:r>
                      <a:r>
                        <a:rPr lang="en-US" altLang="ko-KR" sz="9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latin typeface="+mn-ea"/>
                          <a:ea typeface="+mn-ea"/>
                        </a:rPr>
                        <a:t>영상</a:t>
                      </a:r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http://landsat.usgs.gov/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5636413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 err="1">
                          <a:latin typeface="+mn-ea"/>
                          <a:ea typeface="+mn-ea"/>
                        </a:rPr>
                        <a:t>USGS_glovis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Remote Sensing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https://glovis.usgs.gov/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791560657"/>
                  </a:ext>
                </a:extLst>
              </a:tr>
              <a:tr h="281362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공간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비공간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국토교통부 </a:t>
                      </a:r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국가공간정보포털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공간정보 포털사이트 역할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http://nsdi.go.kr/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183274069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2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행정안전부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한국지능정보사회진흥원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err="1">
                          <a:latin typeface="+mn-ea"/>
                          <a:ea typeface="+mn-ea"/>
                        </a:rPr>
                        <a:t>공공데이터포털</a:t>
                      </a:r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https://www.data.go.kr/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89029698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서울열린데이터광장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서울시 보건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행정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문화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산업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복지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환경 등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http://data.seoul.go.kr/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7875052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데이터스토어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latin typeface="+mn-ea"/>
                          <a:ea typeface="+mn-ea"/>
                        </a:rPr>
                        <a:t>한국데이터산업진흥원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 주관 데이터 포털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www.datastore.or.kr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84589657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지방행정인허가 데이터개방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지방행정 인허가 개방 데이터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localdata.kr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15579336"/>
                  </a:ext>
                </a:extLst>
              </a:tr>
              <a:tr h="281362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분석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센터</a:t>
                      </a:r>
                    </a:p>
                  </a:txBody>
                  <a:tcPr marL="36000" marR="36000" marT="36000" marB="3600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K-ICT </a:t>
                      </a:r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빅데이터센터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latin typeface="+mn-ea"/>
                          <a:ea typeface="+mn-ea"/>
                        </a:rPr>
                        <a:t>한국지능정보사회진흥원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 빅데이터 센터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latin typeface="+mn-ea"/>
                          <a:ea typeface="+mn-ea"/>
                        </a:rPr>
                        <a:t>https://kbig.kr/portal/</a:t>
                      </a:r>
                      <a:endParaRPr lang="ko-KR" altLang="en-US" sz="800" b="0" spc="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4608318"/>
                  </a:ext>
                </a:extLst>
              </a:tr>
              <a:tr h="28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빅데이터캠퍼스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latin typeface="+mn-ea"/>
                          <a:ea typeface="+mn-ea"/>
                        </a:rPr>
                        <a:t>서울시열린데이터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 등을 분석할 수 있는 분석환경 제공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bigdata.seoul.go.kr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8630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980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8E2C373-2F58-4B1F-9199-FAC066EE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공간데이터 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768802-BFF3-4318-8E42-C49CB17F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벡터와 </a:t>
            </a:r>
            <a:r>
              <a:rPr lang="ko-KR" altLang="en-US" dirty="0" err="1"/>
              <a:t>래스터</a:t>
            </a:r>
            <a:r>
              <a:rPr lang="ko-KR" altLang="en-US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A03EC5-0D47-41BC-B338-EEB9DA626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18" b="900"/>
          <a:stretch/>
        </p:blipFill>
        <p:spPr>
          <a:xfrm>
            <a:off x="4902477" y="1433392"/>
            <a:ext cx="3309986" cy="46445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DA93D2-DE2A-4DD2-842A-E2D8D56F0B26}"/>
              </a:ext>
            </a:extLst>
          </p:cNvPr>
          <p:cNvSpPr/>
          <p:nvPr/>
        </p:nvSpPr>
        <p:spPr>
          <a:xfrm>
            <a:off x="4932040" y="1067982"/>
            <a:ext cx="2934796" cy="2919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Raster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411475-8A6B-4BED-A5CF-CED68B08177A}"/>
              </a:ext>
            </a:extLst>
          </p:cNvPr>
          <p:cNvSpPr/>
          <p:nvPr/>
        </p:nvSpPr>
        <p:spPr>
          <a:xfrm>
            <a:off x="1285790" y="1067982"/>
            <a:ext cx="2934796" cy="2919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Vector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EE0960-9857-42AF-8B0A-979201C34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8" b="900"/>
          <a:stretch/>
        </p:blipFill>
        <p:spPr>
          <a:xfrm>
            <a:off x="937978" y="1433392"/>
            <a:ext cx="3309986" cy="4644516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0ABA569-651F-4EFA-8BCB-65C25942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79718E-36AB-48C3-A352-24A016E2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75</a:t>
            </a:fld>
            <a:endParaRPr lang="ko-KR" alt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B2BE9-FF81-46B4-9B4B-4D8B7B9B73CE}"/>
              </a:ext>
            </a:extLst>
          </p:cNvPr>
          <p:cNvSpPr txBox="1"/>
          <p:nvPr/>
        </p:nvSpPr>
        <p:spPr>
          <a:xfrm>
            <a:off x="457200" y="620155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</p:spTree>
    <p:extLst>
      <p:ext uri="{BB962C8B-B14F-4D97-AF65-F5344CB8AC3E}">
        <p14:creationId xmlns:p14="http://schemas.microsoft.com/office/powerpoint/2010/main" val="5348849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8" name="그림 7" descr="물 속의 바다 거북">
            <a:extLst>
              <a:ext uri="{FF2B5EF4-FFF2-40B4-BE49-F238E27FC236}">
                <a16:creationId xmlns:a16="http://schemas.microsoft.com/office/drawing/2014/main" id="{44550C44-343F-75C8-CEF0-3864BFFDC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35389"/>
            <a:ext cx="7772400" cy="59531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활용한 해양생물 공간 분석 및 시각화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FAB1-22DF-41D3-89BF-FEA815AA9D4D}"/>
              </a:ext>
            </a:extLst>
          </p:cNvPr>
          <p:cNvSpPr txBox="1"/>
          <p:nvPr/>
        </p:nvSpPr>
        <p:spPr>
          <a:xfrm>
            <a:off x="5069264" y="2137969"/>
            <a:ext cx="281519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5231E-D54F-9A29-3306-2D179B7B46C4}"/>
              </a:ext>
            </a:extLst>
          </p:cNvPr>
          <p:cNvSpPr txBox="1"/>
          <p:nvPr/>
        </p:nvSpPr>
        <p:spPr>
          <a:xfrm>
            <a:off x="1371600" y="563835"/>
            <a:ext cx="3004741" cy="65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맑은 고딕"/>
              </a:rPr>
              <a:t>국립해양생물자원관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맑은 고딕"/>
            </a:endParaRPr>
          </a:p>
          <a:p>
            <a:pPr marL="50800" defTabSz="939800" eaLnBrk="0" fontAlgn="b" hangingPunct="0">
              <a:spcBef>
                <a:spcPct val="30000"/>
              </a:spcBef>
            </a:pP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맑은 고딕"/>
              </a:rPr>
              <a:t>국가해양생명자원전략센터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맑은 고딕"/>
            </a:endParaRPr>
          </a:p>
        </p:txBody>
      </p:sp>
      <p:pic>
        <p:nvPicPr>
          <p:cNvPr id="7" name="Picture 2" descr="국립해양생물자원관 | Facebook">
            <a:extLst>
              <a:ext uri="{FF2B5EF4-FFF2-40B4-BE49-F238E27FC236}">
                <a16:creationId xmlns:a16="http://schemas.microsoft.com/office/drawing/2014/main" id="{3BD0C57A-F07C-0EAF-C13F-12CADC01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8" y="549604"/>
            <a:ext cx="675082" cy="67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60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 자료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027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7580E-01CF-A288-0C53-C5B5F447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기반의 공간 분석 및 시각화 아키텍처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FD7CE1-8E54-D3CC-98C0-9793B3EA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FB8D6-9F71-7769-1D2F-44204C2474CB}"/>
              </a:ext>
            </a:extLst>
          </p:cNvPr>
          <p:cNvSpPr/>
          <p:nvPr/>
        </p:nvSpPr>
        <p:spPr>
          <a:xfrm>
            <a:off x="842682" y="5225961"/>
            <a:ext cx="3128684" cy="6598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+mj-ea"/>
                <a:ea typeface="+mj-ea"/>
              </a:rPr>
              <a:t>파이썬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C8B91-ADE2-E5FE-DF39-735511A0CC39}"/>
              </a:ext>
            </a:extLst>
          </p:cNvPr>
          <p:cNvSpPr/>
          <p:nvPr/>
        </p:nvSpPr>
        <p:spPr>
          <a:xfrm>
            <a:off x="842681" y="3926484"/>
            <a:ext cx="3128684" cy="6598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IDE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617E36-53EA-F46C-1E6B-D40E2D52BA20}"/>
              </a:ext>
            </a:extLst>
          </p:cNvPr>
          <p:cNvSpPr/>
          <p:nvPr/>
        </p:nvSpPr>
        <p:spPr>
          <a:xfrm>
            <a:off x="842682" y="2627007"/>
            <a:ext cx="3128684" cy="6598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+mj-ea"/>
                <a:ea typeface="+mj-ea"/>
              </a:rPr>
              <a:t>Jupyter</a:t>
            </a:r>
            <a:r>
              <a:rPr lang="en-US" altLang="ko-KR" sz="2000" dirty="0">
                <a:latin typeface="+mj-ea"/>
                <a:ea typeface="+mj-ea"/>
              </a:rPr>
              <a:t> Notebook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9" name="화살표: 위쪽/아래쪽 8">
            <a:extLst>
              <a:ext uri="{FF2B5EF4-FFF2-40B4-BE49-F238E27FC236}">
                <a16:creationId xmlns:a16="http://schemas.microsoft.com/office/drawing/2014/main" id="{359D2602-78A2-2BC1-A876-95CA1C80C3A6}"/>
              </a:ext>
            </a:extLst>
          </p:cNvPr>
          <p:cNvSpPr/>
          <p:nvPr/>
        </p:nvSpPr>
        <p:spPr>
          <a:xfrm>
            <a:off x="2268072" y="4708807"/>
            <a:ext cx="286870" cy="401080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61463A2B-CAF7-E5EF-1C9F-FD967F59E3C0}"/>
              </a:ext>
            </a:extLst>
          </p:cNvPr>
          <p:cNvSpPr/>
          <p:nvPr/>
        </p:nvSpPr>
        <p:spPr>
          <a:xfrm>
            <a:off x="2268072" y="3398032"/>
            <a:ext cx="286870" cy="401080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12D3E9-E815-AC29-30D7-1FB09FCA075F}"/>
              </a:ext>
            </a:extLst>
          </p:cNvPr>
          <p:cNvSpPr/>
          <p:nvPr/>
        </p:nvSpPr>
        <p:spPr>
          <a:xfrm>
            <a:off x="842681" y="1327530"/>
            <a:ext cx="3128684" cy="6598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Web Browser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2" name="화살표: 위쪽/아래쪽 11">
            <a:extLst>
              <a:ext uri="{FF2B5EF4-FFF2-40B4-BE49-F238E27FC236}">
                <a16:creationId xmlns:a16="http://schemas.microsoft.com/office/drawing/2014/main" id="{0379DBE6-3CD7-42C2-49F2-254357A816B2}"/>
              </a:ext>
            </a:extLst>
          </p:cNvPr>
          <p:cNvSpPr/>
          <p:nvPr/>
        </p:nvSpPr>
        <p:spPr>
          <a:xfrm>
            <a:off x="2268072" y="2118129"/>
            <a:ext cx="286870" cy="401080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5589B-6EB1-BC82-879C-1AA062B11E50}"/>
              </a:ext>
            </a:extLst>
          </p:cNvPr>
          <p:cNvSpPr txBox="1"/>
          <p:nvPr/>
        </p:nvSpPr>
        <p:spPr>
          <a:xfrm>
            <a:off x="4096871" y="5225961"/>
            <a:ext cx="4428566" cy="74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80975" indent="-180975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파이썬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설치 필요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80975" indent="-180975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공간 처리 패키지별로 지원되는 파이썬 버전이 있으므로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너무 최신의 파이썬 버전을 설치하면 문제가 될 수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98794-621E-43F1-48DF-4692456C2652}"/>
              </a:ext>
            </a:extLst>
          </p:cNvPr>
          <p:cNvSpPr txBox="1"/>
          <p:nvPr/>
        </p:nvSpPr>
        <p:spPr>
          <a:xfrm>
            <a:off x="4096871" y="3845799"/>
            <a:ext cx="4428566" cy="85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8900" indent="-88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 개발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환경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(Integration Development Environment) </a:t>
            </a:r>
          </a:p>
          <a:p>
            <a:pPr marL="88900" indent="-88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ANACONDA/ Visual Studio Code</a:t>
            </a:r>
          </a:p>
          <a:p>
            <a:pPr marL="88900" indent="-88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AWS-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SageMaker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Google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Colab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클라우드 분석 환경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22481-F5AF-B4E8-B0F7-E946940C8D21}"/>
              </a:ext>
            </a:extLst>
          </p:cNvPr>
          <p:cNvSpPr txBox="1"/>
          <p:nvPr/>
        </p:nvSpPr>
        <p:spPr>
          <a:xfrm>
            <a:off x="4096871" y="2575374"/>
            <a:ext cx="4428566" cy="74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8900" indent="-88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Code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파이썬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시각화 결과물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지도 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연구노트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보고서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논문 등처럼 작성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관리할 수 있는 분석 환경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8900" indent="-88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ipython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kernel,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Jupyter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server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등으로 구성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D5ED27-57ED-9260-21A8-AB3F8FDBDD58}"/>
              </a:ext>
            </a:extLst>
          </p:cNvPr>
          <p:cNvSpPr txBox="1"/>
          <p:nvPr/>
        </p:nvSpPr>
        <p:spPr>
          <a:xfrm>
            <a:off x="4096871" y="1329687"/>
            <a:ext cx="4428566" cy="5642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8900" indent="-88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일반적으로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주피터 노트북은 웹 브라우저 상에서 동작됨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8900" indent="-88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공동 작업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원격 작업이 가능 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CCECD99B-4DCE-F75F-CB6E-B25AF467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41530"/>
            <a:ext cx="2895600" cy="214133"/>
          </a:xfrm>
        </p:spPr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1834863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cap="none" dirty="0"/>
              <a:t>1. Anaconda</a:t>
            </a:r>
            <a:r>
              <a:rPr lang="ko-KR" altLang="en-US" cap="none" dirty="0"/>
              <a:t>에서의 </a:t>
            </a:r>
            <a:br>
              <a:rPr lang="en-US" altLang="ko-KR" cap="none" dirty="0"/>
            </a:br>
            <a:r>
              <a:rPr lang="ko-KR" altLang="en-US" cap="none" dirty="0"/>
              <a:t>파이썬 </a:t>
            </a:r>
            <a:r>
              <a:rPr lang="en-US" altLang="ko-KR" cap="none" dirty="0"/>
              <a:t>(</a:t>
            </a:r>
            <a:r>
              <a:rPr lang="ko-KR" altLang="en-US" cap="none" dirty="0"/>
              <a:t>공간</a:t>
            </a:r>
            <a:r>
              <a:rPr lang="en-US" altLang="ko-KR" cap="none" dirty="0"/>
              <a:t>)</a:t>
            </a:r>
            <a:r>
              <a:rPr lang="ko-KR" altLang="en-US" cap="none" dirty="0"/>
              <a:t> 분석 환경 설정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0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86578-F694-528B-AE52-8926E48E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③ MS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 err="1"/>
              <a:t>익스텐션</a:t>
            </a:r>
            <a:r>
              <a:rPr lang="en-US" altLang="ko-KR" dirty="0"/>
              <a:t> </a:t>
            </a:r>
            <a:r>
              <a:rPr lang="ko-KR" altLang="en-US" dirty="0"/>
              <a:t>설치 등 추가 환경 설정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667F01-129E-CDF7-8377-EB148D9B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공간 빅데이터 분석 및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86E0F-283F-6E93-C464-FB57342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CE878655-61E7-DCC8-61DE-4A10D9BCC5A9}"/>
              </a:ext>
            </a:extLst>
          </p:cNvPr>
          <p:cNvSpPr txBox="1"/>
          <p:nvPr/>
        </p:nvSpPr>
        <p:spPr>
          <a:xfrm>
            <a:off x="457197" y="807813"/>
            <a:ext cx="7924803" cy="55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VS Code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가 실행되면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툴바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또는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View &gt; Extension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를 선택하여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익스텐션으로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이동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상단의 검색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GUI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에서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Python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", "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</a:rPr>
              <a:t>Jupyter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를 검색하여 설치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(Install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버튼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ea typeface="+mn-ea"/>
              </a:rPr>
              <a:t>설치시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 관련된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Extension Pack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이 자동설치 되거나 설치를 권장함 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메뉴 표시 등이 한국어로 표시되는 것을 원할 때에는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Korean Pack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을 찾아서 설치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Preview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모드 해제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혹시 다중 탭이 안될 경우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File &gt; Preferences &gt; Setting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이동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Preview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검색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Enable Preview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를 체크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해제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742950" lvl="1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File &gt; Open Folder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에서 실습 파일이 있는 폴더를 열기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defTabSz="939800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6782C-DDDE-02C9-F67D-BBE8E2B3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136" y="649480"/>
            <a:ext cx="342948" cy="381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BF043C-F80A-E067-CD44-6767FF25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7" y="1753473"/>
            <a:ext cx="7745506" cy="2106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1E9339-692D-F1F3-E1A7-32E9D28CA138}"/>
              </a:ext>
            </a:extLst>
          </p:cNvPr>
          <p:cNvSpPr/>
          <p:nvPr/>
        </p:nvSpPr>
        <p:spPr>
          <a:xfrm>
            <a:off x="6535270" y="3071080"/>
            <a:ext cx="519954" cy="254825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8F62190-55DF-419E-74EF-ABCA5D0E0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814"/>
          <a:stretch/>
        </p:blipFill>
        <p:spPr>
          <a:xfrm>
            <a:off x="5277779" y="4498592"/>
            <a:ext cx="3357663" cy="1684888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D4634C7-5C3B-C08B-7E2B-5D5D723CCD5C}"/>
              </a:ext>
            </a:extLst>
          </p:cNvPr>
          <p:cNvSpPr/>
          <p:nvPr/>
        </p:nvSpPr>
        <p:spPr>
          <a:xfrm>
            <a:off x="6377241" y="1145603"/>
            <a:ext cx="2036135" cy="246400"/>
          </a:xfrm>
          <a:prstGeom prst="wedgeRectCallout">
            <a:avLst>
              <a:gd name="adj1" fmla="val -62983"/>
              <a:gd name="adj2" fmla="val -32651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100" dirty="0">
                <a:latin typeface="+mj-ea"/>
                <a:ea typeface="+mj-ea"/>
              </a:rPr>
              <a:t>게시자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다운로드 수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평점 등 확인</a:t>
            </a:r>
          </a:p>
        </p:txBody>
      </p:sp>
    </p:spTree>
    <p:extLst>
      <p:ext uri="{BB962C8B-B14F-4D97-AF65-F5344CB8AC3E}">
        <p14:creationId xmlns:p14="http://schemas.microsoft.com/office/powerpoint/2010/main" val="2286397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1C4E68F-18BF-8B17-C51E-CC362E34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분석환경 및 실습 데이터 준비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E64BAA86-DA53-61F4-5885-E5908D83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>
            <a:lvl1pPr algn="ctr">
              <a:defRPr sz="831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  <a:fld id="{2EA72EDF-3DF3-D54A-B87D-E1CF9DCD2A18}" type="slidenum">
              <a:rPr lang="ko-KR" altLang="en-US" smtClean="0">
                <a:latin typeface="KoPub돋움체 Medium" panose="00000600000000000000" pitchFamily="2" charset="-127"/>
              </a:rPr>
              <a:pPr>
                <a:defRPr/>
              </a:pPr>
              <a:t>80</a:t>
            </a:fld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E1E459E7-8C3E-4CAC-AAEC-261E16EC9392}"/>
              </a:ext>
            </a:extLst>
          </p:cNvPr>
          <p:cNvSpPr txBox="1"/>
          <p:nvPr/>
        </p:nvSpPr>
        <p:spPr>
          <a:xfrm>
            <a:off x="634852" y="1399366"/>
            <a:ext cx="8330257" cy="86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16531" indent="-316531" defTabSz="867529" eaLnBrk="0" fontAlgn="b" hangingPunct="0">
              <a:spcBef>
                <a:spcPct val="30000"/>
              </a:spcBef>
              <a:buAutoNum type="arabicParenR"/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구글에서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“ANACONDA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아나콘다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)”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로 검색 또는 브라우저에서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https://www.anaconda.com/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 접속</a:t>
            </a:r>
            <a:endParaRPr lang="en-US" altLang="ko-KR" sz="1477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16531" indent="-316531" defTabSz="867529" eaLnBrk="0" fontAlgn="b" hangingPunct="0">
              <a:spcBef>
                <a:spcPct val="30000"/>
              </a:spcBef>
              <a:buAutoNum type="arabicParenR" startAt="2"/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Download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버튼 클릭</a:t>
            </a:r>
            <a:b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108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1108" dirty="0">
                <a:solidFill>
                  <a:srgbClr val="000000"/>
                </a:solidFill>
                <a:latin typeface="+mn-ea"/>
                <a:ea typeface="+mn-ea"/>
              </a:rPr>
              <a:t>무료 버전 </a:t>
            </a:r>
            <a:r>
              <a:rPr lang="en-US" altLang="ko-KR" sz="1108" dirty="0">
                <a:solidFill>
                  <a:srgbClr val="000000"/>
                </a:solidFill>
                <a:latin typeface="+mn-ea"/>
                <a:ea typeface="+mn-ea"/>
              </a:rPr>
              <a:t>(Distribution) </a:t>
            </a:r>
            <a:r>
              <a:rPr lang="ko-KR" altLang="en-US" sz="1108" dirty="0">
                <a:solidFill>
                  <a:srgbClr val="000000"/>
                </a:solidFill>
                <a:latin typeface="+mn-ea"/>
                <a:ea typeface="+mn-ea"/>
              </a:rPr>
              <a:t>버전을 다운로드 및 설치</a:t>
            </a:r>
            <a:br>
              <a:rPr lang="en-US" altLang="ko-KR" sz="1108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108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1108" dirty="0">
                <a:solidFill>
                  <a:srgbClr val="000000"/>
                </a:solidFill>
                <a:latin typeface="+mn-ea"/>
                <a:ea typeface="+mn-ea"/>
              </a:rPr>
              <a:t>윈도우가 아닌 </a:t>
            </a:r>
            <a:r>
              <a:rPr lang="en-US" altLang="ko-KR" sz="1108" dirty="0">
                <a:solidFill>
                  <a:srgbClr val="000000"/>
                </a:solidFill>
                <a:latin typeface="+mn-ea"/>
                <a:ea typeface="+mn-ea"/>
              </a:rPr>
              <a:t>OS</a:t>
            </a:r>
            <a:r>
              <a:rPr lang="ko-KR" altLang="en-US" sz="1108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108" dirty="0">
                <a:solidFill>
                  <a:srgbClr val="000000"/>
                </a:solidFill>
                <a:latin typeface="+mn-ea"/>
                <a:ea typeface="+mn-ea"/>
              </a:rPr>
              <a:t>“Get</a:t>
            </a:r>
            <a:r>
              <a:rPr lang="ko-KR" altLang="en-US" sz="1108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108" dirty="0">
                <a:solidFill>
                  <a:srgbClr val="000000"/>
                </a:solidFill>
                <a:latin typeface="+mn-ea"/>
                <a:ea typeface="+mn-ea"/>
              </a:rPr>
              <a:t>Additional</a:t>
            </a:r>
            <a:r>
              <a:rPr lang="ko-KR" altLang="en-US" sz="1108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108" dirty="0">
                <a:solidFill>
                  <a:srgbClr val="000000"/>
                </a:solidFill>
                <a:latin typeface="+mn-ea"/>
                <a:ea typeface="+mn-ea"/>
              </a:rPr>
              <a:t>Installers”</a:t>
            </a:r>
            <a:r>
              <a:rPr lang="ko-KR" altLang="en-US" sz="1108" dirty="0">
                <a:solidFill>
                  <a:srgbClr val="000000"/>
                </a:solidFill>
                <a:latin typeface="+mn-ea"/>
                <a:ea typeface="+mn-ea"/>
              </a:rPr>
              <a:t> 또는 그 밑의 아이콘을 클릭</a:t>
            </a:r>
            <a:endParaRPr lang="en-US" altLang="ko-KR" sz="1477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603CE3B-B3D3-4FA3-9A1B-2DF104F37B18}"/>
              </a:ext>
            </a:extLst>
          </p:cNvPr>
          <p:cNvSpPr/>
          <p:nvPr/>
        </p:nvSpPr>
        <p:spPr>
          <a:xfrm>
            <a:off x="457200" y="857636"/>
            <a:ext cx="8678008" cy="44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63776" indent="-263776">
              <a:lnSpc>
                <a:spcPct val="150000"/>
              </a:lnSpc>
              <a:buFont typeface="Wingdings" charset="2"/>
              <a:buChar char="q"/>
              <a:defRPr/>
            </a:pPr>
            <a:r>
              <a:rPr lang="ko-KR" altLang="en-US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통합분석환경 </a:t>
            </a:r>
            <a:r>
              <a:rPr lang="en-US" altLang="ko-KR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SW </a:t>
            </a:r>
            <a:r>
              <a:rPr lang="ko-KR" altLang="en-US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다운로드</a:t>
            </a:r>
            <a:endParaRPr lang="en-US" altLang="ko-KR" sz="1385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0ACF3F7-4B55-E77E-C0F2-7F5780913F52}"/>
              </a:ext>
            </a:extLst>
          </p:cNvPr>
          <p:cNvSpPr txBox="1"/>
          <p:nvPr/>
        </p:nvSpPr>
        <p:spPr>
          <a:xfrm>
            <a:off x="546847" y="5754430"/>
            <a:ext cx="8330257" cy="457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16531" indent="-316531" defTabSz="867529" eaLnBrk="0" fontAlgn="b" hangingPunct="0"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en-US" altLang="ko-KR" sz="1292" dirty="0">
                <a:solidFill>
                  <a:schemeClr val="tx2"/>
                </a:solidFill>
                <a:latin typeface="+mn-ea"/>
                <a:ea typeface="+mn-ea"/>
              </a:rPr>
              <a:t>Anaconda</a:t>
            </a:r>
            <a:r>
              <a:rPr lang="ko-KR" altLang="en-US" sz="1292" dirty="0">
                <a:solidFill>
                  <a:schemeClr val="tx2"/>
                </a:solidFill>
                <a:latin typeface="+mn-ea"/>
                <a:ea typeface="+mn-ea"/>
              </a:rPr>
              <a:t>는 </a:t>
            </a:r>
            <a:r>
              <a:rPr lang="en-US" altLang="ko-KR" sz="1292" dirty="0">
                <a:solidFill>
                  <a:schemeClr val="tx2"/>
                </a:solidFill>
                <a:latin typeface="+mn-ea"/>
                <a:ea typeface="+mn-ea"/>
              </a:rPr>
              <a:t>Python/R</a:t>
            </a:r>
            <a:r>
              <a:rPr lang="ko-KR" altLang="en-US" sz="1292" dirty="0">
                <a:solidFill>
                  <a:schemeClr val="tx2"/>
                </a:solidFill>
                <a:latin typeface="+mn-ea"/>
                <a:ea typeface="+mn-ea"/>
              </a:rPr>
              <a:t> 등으로 데이터 분석을 할 수 있는 가장 대표적인 통합 환경 </a:t>
            </a:r>
            <a:r>
              <a:rPr lang="en-US" altLang="ko-KR" sz="1292" dirty="0">
                <a:solidFill>
                  <a:schemeClr val="tx2"/>
                </a:solidFill>
                <a:latin typeface="+mn-ea"/>
                <a:ea typeface="+mn-ea"/>
              </a:rPr>
              <a:t>SW</a:t>
            </a:r>
          </a:p>
          <a:p>
            <a:pPr marL="316531" indent="-316531" defTabSz="867529" eaLnBrk="0" fontAlgn="b" hangingPunct="0"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ko-KR" altLang="en-US" sz="1292" dirty="0">
                <a:solidFill>
                  <a:schemeClr val="tx2"/>
                </a:solidFill>
                <a:latin typeface="+mn-ea"/>
                <a:ea typeface="+mn-ea"/>
              </a:rPr>
              <a:t>파이썬 및 자주 사용하는 패키지들이 포함되어 있어 사용하기 편리</a:t>
            </a:r>
            <a:endParaRPr lang="en-US" altLang="ko-KR" sz="1292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965762-CEFD-FE99-FC3E-F9276DBA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67" y="2429434"/>
            <a:ext cx="6098666" cy="29215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6FD47F-1B83-4122-8A5C-5EAAFE32F636}"/>
              </a:ext>
            </a:extLst>
          </p:cNvPr>
          <p:cNvSpPr/>
          <p:nvPr/>
        </p:nvSpPr>
        <p:spPr>
          <a:xfrm>
            <a:off x="2961157" y="4241180"/>
            <a:ext cx="798043" cy="589437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659357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61DC-864F-D967-6330-87615C1D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분석환경 및 실습 데이터 준비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F2837A4-B67B-AC82-4D40-4C649A9B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>
            <a:lvl1pPr algn="ctr">
              <a:defRPr sz="831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  <a:fld id="{2EA72EDF-3DF3-D54A-B87D-E1CF9DCD2A18}" type="slidenum">
              <a:rPr lang="ko-KR" altLang="en-US" smtClean="0">
                <a:latin typeface="KoPub돋움체 Medium" panose="00000600000000000000" pitchFamily="2" charset="-127"/>
              </a:rPr>
              <a:pPr>
                <a:defRPr/>
              </a:pPr>
              <a:t>81</a:t>
            </a:fld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ECB19F54-62EB-4C57-B1B1-102CDBC12637}"/>
              </a:ext>
            </a:extLst>
          </p:cNvPr>
          <p:cNvSpPr txBox="1"/>
          <p:nvPr/>
        </p:nvSpPr>
        <p:spPr>
          <a:xfrm>
            <a:off x="634836" y="1302536"/>
            <a:ext cx="8329860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defTabSz="867529" eaLnBrk="0" fontAlgn="b" hangingPunct="0">
              <a:spcBef>
                <a:spcPct val="30000"/>
              </a:spcBef>
            </a:pP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1)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+mn-ea"/>
              </a:rPr>
              <a:t>다운로드된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Anaconda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설치 파일을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+mn-ea"/>
              </a:rPr>
              <a:t>더블클릭하여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 실행한다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8" name="직사각형 20">
            <a:extLst>
              <a:ext uri="{FF2B5EF4-FFF2-40B4-BE49-F238E27FC236}">
                <a16:creationId xmlns:a16="http://schemas.microsoft.com/office/drawing/2014/main" id="{06C2219E-6EF7-46EE-B288-BDFD5086FDD7}"/>
              </a:ext>
            </a:extLst>
          </p:cNvPr>
          <p:cNvSpPr/>
          <p:nvPr/>
        </p:nvSpPr>
        <p:spPr>
          <a:xfrm>
            <a:off x="457200" y="776028"/>
            <a:ext cx="8677595" cy="44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63776" indent="-263776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Anaconda </a:t>
            </a:r>
            <a:r>
              <a:rPr lang="ko-KR" altLang="en-US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설치 </a:t>
            </a:r>
            <a:endParaRPr lang="en-US" altLang="ko-KR" sz="1385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E35611-9D3A-7778-24E9-BF19DAD6D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9" y="1909991"/>
            <a:ext cx="2370830" cy="1843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04E0BF-1EC4-914A-502D-C9F75C01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585" y="1909991"/>
            <a:ext cx="2370830" cy="18434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C488FF-97B8-E2BC-97F4-C49652E6F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124" y="1907867"/>
            <a:ext cx="2370830" cy="18434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232EFE-93A5-3C74-3FD3-BBD299EE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17" y="4112142"/>
            <a:ext cx="2370830" cy="18434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871FC2-8F4E-DD87-79BC-1628DAA02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8126" y="4115084"/>
            <a:ext cx="2370830" cy="1843451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20B9BBB-1258-407C-0F21-E45A9FF6403B}"/>
              </a:ext>
            </a:extLst>
          </p:cNvPr>
          <p:cNvSpPr/>
          <p:nvPr/>
        </p:nvSpPr>
        <p:spPr>
          <a:xfrm>
            <a:off x="3044756" y="2651486"/>
            <a:ext cx="199407" cy="22728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6467346-01F5-F88F-35D6-53C93ADCC0AF}"/>
              </a:ext>
            </a:extLst>
          </p:cNvPr>
          <p:cNvSpPr/>
          <p:nvPr/>
        </p:nvSpPr>
        <p:spPr>
          <a:xfrm>
            <a:off x="5899837" y="2718077"/>
            <a:ext cx="199407" cy="22728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4310168-CD93-B8CC-A116-2BC2E1E20351}"/>
              </a:ext>
            </a:extLst>
          </p:cNvPr>
          <p:cNvSpPr/>
          <p:nvPr/>
        </p:nvSpPr>
        <p:spPr>
          <a:xfrm>
            <a:off x="3042202" y="4920228"/>
            <a:ext cx="199407" cy="22728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6D51DF0-5283-E4C5-8564-3E4F2CBD17B3}"/>
              </a:ext>
            </a:extLst>
          </p:cNvPr>
          <p:cNvSpPr/>
          <p:nvPr/>
        </p:nvSpPr>
        <p:spPr>
          <a:xfrm>
            <a:off x="5897283" y="4986819"/>
            <a:ext cx="199407" cy="22728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ADC11DC-3F41-CF9F-4476-EF1529FD2AB3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4366775" y="1053377"/>
            <a:ext cx="360824" cy="57567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81D2F00-C2A5-9581-4FC5-203E7D13E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4263" y="4112142"/>
            <a:ext cx="2370830" cy="18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05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61DC-864F-D967-6330-87615C1D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분석환경 및 실습 데이터 준비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02CB8C0E-2D92-85F0-FA24-FCE06A79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>
            <a:lvl1pPr algn="ctr">
              <a:defRPr sz="831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  <a:fld id="{2EA72EDF-3DF3-D54A-B87D-E1CF9DCD2A18}" type="slidenum">
              <a:rPr lang="ko-KR" altLang="en-US" smtClean="0">
                <a:latin typeface="KoPub돋움체 Medium" panose="00000600000000000000" pitchFamily="2" charset="-127"/>
              </a:rPr>
              <a:pPr>
                <a:defRPr/>
              </a:pPr>
              <a:t>82</a:t>
            </a:fld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ECB19F54-62EB-4C57-B1B1-102CDBC12637}"/>
              </a:ext>
            </a:extLst>
          </p:cNvPr>
          <p:cNvSpPr txBox="1"/>
          <p:nvPr/>
        </p:nvSpPr>
        <p:spPr>
          <a:xfrm>
            <a:off x="634836" y="1214928"/>
            <a:ext cx="8329860" cy="52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16531" indent="-316531" defTabSz="867529" eaLnBrk="0" fontAlgn="b" hangingPunct="0">
              <a:spcBef>
                <a:spcPct val="30000"/>
              </a:spcBef>
              <a:buAutoNum type="arabicParenR"/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설치가 완료되면 시작메뉴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&gt; Anaconda3 &gt; 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+mn-ea"/>
              </a:rPr>
              <a:t>Jupyter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Notebook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을 클릭</a:t>
            </a:r>
            <a:endParaRPr lang="en-US" altLang="ko-KR" sz="1477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16531" indent="-316531" defTabSz="867529" eaLnBrk="0" fontAlgn="b" hangingPunct="0">
              <a:spcBef>
                <a:spcPct val="30000"/>
              </a:spcBef>
              <a:buAutoNum type="arabicParenR"/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기본 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+mn-ea"/>
              </a:rPr>
              <a:t>웹브라우저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크롬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+mn-ea"/>
              </a:rPr>
              <a:t>엣지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파이어폭스 권장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에 주피터 노트북 페이지가 로딩됨   </a:t>
            </a:r>
            <a:endParaRPr lang="en-US" altLang="ko-KR" sz="1477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8" name="직사각형 20">
            <a:extLst>
              <a:ext uri="{FF2B5EF4-FFF2-40B4-BE49-F238E27FC236}">
                <a16:creationId xmlns:a16="http://schemas.microsoft.com/office/drawing/2014/main" id="{06C2219E-6EF7-46EE-B288-BDFD5086FDD7}"/>
              </a:ext>
            </a:extLst>
          </p:cNvPr>
          <p:cNvSpPr/>
          <p:nvPr/>
        </p:nvSpPr>
        <p:spPr>
          <a:xfrm>
            <a:off x="457200" y="688419"/>
            <a:ext cx="8677595" cy="44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63776" indent="-263776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Anaconda </a:t>
            </a:r>
            <a:r>
              <a:rPr lang="ko-KR" altLang="en-US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설치 및 </a:t>
            </a:r>
            <a:r>
              <a:rPr lang="en-US" altLang="ko-KR" sz="1385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Jupyter</a:t>
            </a:r>
            <a:r>
              <a:rPr lang="en-US" altLang="ko-KR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Notebook </a:t>
            </a:r>
            <a:r>
              <a:rPr lang="ko-KR" altLang="en-US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실행  </a:t>
            </a:r>
            <a:endParaRPr lang="en-US" altLang="ko-KR" sz="1385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1F3876-3716-ECF5-6650-8391AED6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13" y="2154665"/>
            <a:ext cx="2326412" cy="18089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2FCA8F-F4CA-64D6-A595-2009480B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45" y="2154665"/>
            <a:ext cx="2326412" cy="18089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A4D02B-4F6A-3A87-11BB-69F17AD95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086" y="2154665"/>
            <a:ext cx="1661143" cy="180891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B2CD1A-D9D9-0785-2BB6-AF73B4B461F2}"/>
              </a:ext>
            </a:extLst>
          </p:cNvPr>
          <p:cNvSpPr/>
          <p:nvPr/>
        </p:nvSpPr>
        <p:spPr>
          <a:xfrm>
            <a:off x="6625568" y="3314273"/>
            <a:ext cx="1397825" cy="25415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1082535-03CD-5638-1119-BE9FE413AF42}"/>
              </a:ext>
            </a:extLst>
          </p:cNvPr>
          <p:cNvSpPr/>
          <p:nvPr/>
        </p:nvSpPr>
        <p:spPr>
          <a:xfrm>
            <a:off x="3362245" y="2886946"/>
            <a:ext cx="199407" cy="22728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ABEBD41-EAF8-0667-CF7C-64510A183C49}"/>
              </a:ext>
            </a:extLst>
          </p:cNvPr>
          <p:cNvSpPr/>
          <p:nvPr/>
        </p:nvSpPr>
        <p:spPr>
          <a:xfrm>
            <a:off x="6193918" y="2886946"/>
            <a:ext cx="199407" cy="22728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326D499-94A6-4AEF-D0F6-3EE3EDA37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131" y="4215818"/>
            <a:ext cx="2987804" cy="15625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9CE69AB-84BA-A3B4-4284-56EEED673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763" y="4170532"/>
            <a:ext cx="2682165" cy="1765665"/>
          </a:xfrm>
          <a:prstGeom prst="rect">
            <a:avLst/>
          </a:prstGeom>
        </p:spPr>
      </p:pic>
      <p:cxnSp>
        <p:nvCxnSpPr>
          <p:cNvPr id="33" name="직선 화살표 연결선 27">
            <a:extLst>
              <a:ext uri="{FF2B5EF4-FFF2-40B4-BE49-F238E27FC236}">
                <a16:creationId xmlns:a16="http://schemas.microsoft.com/office/drawing/2014/main" id="{61EF2FE5-A5E4-2C30-CB8E-CDEAD47C1553}"/>
              </a:ext>
            </a:extLst>
          </p:cNvPr>
          <p:cNvCxnSpPr>
            <a:cxnSpLocks/>
            <a:stCxn id="19" idx="2"/>
            <a:endCxn id="32" idx="0"/>
          </p:cNvCxnSpPr>
          <p:nvPr/>
        </p:nvCxnSpPr>
        <p:spPr>
          <a:xfrm rot="16200000" flipH="1">
            <a:off x="7109109" y="3783794"/>
            <a:ext cx="602109" cy="1713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5">
            <a:extLst>
              <a:ext uri="{FF2B5EF4-FFF2-40B4-BE49-F238E27FC236}">
                <a16:creationId xmlns:a16="http://schemas.microsoft.com/office/drawing/2014/main" id="{5C97F854-3CB7-6D66-A8FE-BB6E88011C98}"/>
              </a:ext>
            </a:extLst>
          </p:cNvPr>
          <p:cNvSpPr txBox="1"/>
          <p:nvPr/>
        </p:nvSpPr>
        <p:spPr>
          <a:xfrm>
            <a:off x="301593" y="4475163"/>
            <a:ext cx="3656203" cy="111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244726" indent="-244726" defTabSz="867529" eaLnBrk="0" fontAlgn="b" hangingPunct="0"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en-US" altLang="ko-KR" sz="1292" dirty="0" err="1">
                <a:solidFill>
                  <a:schemeClr val="tx2"/>
                </a:solidFill>
                <a:latin typeface="+mn-ea"/>
                <a:ea typeface="+mn-ea"/>
              </a:rPr>
              <a:t>Jupyter</a:t>
            </a:r>
            <a:r>
              <a:rPr lang="en-US" altLang="ko-KR" sz="1292" dirty="0">
                <a:solidFill>
                  <a:schemeClr val="tx2"/>
                </a:solidFill>
                <a:latin typeface="+mn-ea"/>
                <a:ea typeface="+mn-ea"/>
              </a:rPr>
              <a:t> Notebook</a:t>
            </a:r>
            <a:r>
              <a:rPr lang="ko-KR" altLang="en-US" sz="1292" dirty="0">
                <a:solidFill>
                  <a:schemeClr val="tx2"/>
                </a:solidFill>
                <a:latin typeface="+mn-ea"/>
                <a:ea typeface="+mn-ea"/>
              </a:rPr>
              <a:t>은 파이썬</a:t>
            </a:r>
            <a:r>
              <a:rPr lang="en-US" altLang="ko-KR" sz="1292" dirty="0">
                <a:solidFill>
                  <a:schemeClr val="tx2"/>
                </a:solidFill>
                <a:latin typeface="+mn-ea"/>
                <a:ea typeface="+mn-ea"/>
              </a:rPr>
              <a:t>/R</a:t>
            </a:r>
            <a:r>
              <a:rPr lang="ko-KR" altLang="en-US" sz="1292" dirty="0">
                <a:solidFill>
                  <a:schemeClr val="tx2"/>
                </a:solidFill>
                <a:latin typeface="+mn-ea"/>
                <a:ea typeface="+mn-ea"/>
              </a:rPr>
              <a:t>을 기반으로 노트를 작성하듯이 분석 코드를 작성할 수 있는 분석 환경</a:t>
            </a:r>
            <a:endParaRPr lang="en-US" altLang="ko-KR" sz="1292" dirty="0">
              <a:solidFill>
                <a:schemeClr val="tx2"/>
              </a:solidFill>
              <a:latin typeface="+mn-ea"/>
              <a:ea typeface="+mn-ea"/>
            </a:endParaRPr>
          </a:p>
          <a:p>
            <a:pPr marL="244726" indent="-244726" defTabSz="867529" eaLnBrk="0" fontAlgn="b" hangingPunct="0"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ko-KR" altLang="en-US" sz="1292" dirty="0">
                <a:solidFill>
                  <a:schemeClr val="tx2"/>
                </a:solidFill>
                <a:latin typeface="+mn-ea"/>
                <a:ea typeface="+mn-ea"/>
              </a:rPr>
              <a:t>노트</a:t>
            </a:r>
            <a:r>
              <a:rPr lang="en-US" altLang="ko-KR" sz="1292" dirty="0">
                <a:solidFill>
                  <a:schemeClr val="tx2"/>
                </a:solidFill>
                <a:latin typeface="+mn-ea"/>
                <a:ea typeface="+mn-ea"/>
              </a:rPr>
              <a:t>(.</a:t>
            </a:r>
            <a:r>
              <a:rPr lang="en-US" altLang="ko-KR" sz="1292" dirty="0" err="1">
                <a:solidFill>
                  <a:schemeClr val="tx2"/>
                </a:solidFill>
                <a:latin typeface="+mn-ea"/>
                <a:ea typeface="+mn-ea"/>
              </a:rPr>
              <a:t>ipynb</a:t>
            </a:r>
            <a:r>
              <a:rPr lang="en-US" altLang="ko-KR" sz="1292" dirty="0">
                <a:solidFill>
                  <a:schemeClr val="tx2"/>
                </a:solidFill>
                <a:latin typeface="+mn-ea"/>
                <a:ea typeface="+mn-ea"/>
              </a:rPr>
              <a:t>)</a:t>
            </a:r>
            <a:r>
              <a:rPr lang="ko-KR" altLang="en-US" sz="1292" dirty="0">
                <a:solidFill>
                  <a:schemeClr val="tx2"/>
                </a:solidFill>
                <a:latin typeface="+mn-ea"/>
                <a:ea typeface="+mn-ea"/>
              </a:rPr>
              <a:t>에 코드와 차트 그래프 등의 분석결과도 함께 저장하여 분석 보고서로도 활용 가능 </a:t>
            </a:r>
            <a:endParaRPr lang="en-US" altLang="ko-KR" sz="1292" dirty="0">
              <a:solidFill>
                <a:schemeClr val="tx2"/>
              </a:solidFill>
              <a:latin typeface="+mn-ea"/>
              <a:ea typeface="+mn-ea"/>
            </a:endParaRPr>
          </a:p>
          <a:p>
            <a:pPr marL="244726" indent="-244726" defTabSz="867529" eaLnBrk="0" fontAlgn="b" hangingPunct="0"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ko-KR" altLang="en-US" sz="1292" dirty="0">
                <a:solidFill>
                  <a:schemeClr val="tx2"/>
                </a:solidFill>
                <a:latin typeface="+mn-ea"/>
                <a:ea typeface="+mn-ea"/>
              </a:rPr>
              <a:t>서버 상에 설치하면 공동 작업도 가능 </a:t>
            </a:r>
            <a:endParaRPr lang="en-US" altLang="ko-KR" sz="1292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50876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61DC-864F-D967-6330-87615C1D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분석환경 및 실습 데이터 준비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1E31E059-7B45-9D7F-2971-46ACCF61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>
            <a:lvl1pPr algn="ctr">
              <a:defRPr sz="831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  <a:fld id="{2EA72EDF-3DF3-D54A-B87D-E1CF9DCD2A18}" type="slidenum">
              <a:rPr lang="ko-KR" altLang="en-US" smtClean="0">
                <a:latin typeface="KoPub돋움체 Medium" panose="00000600000000000000" pitchFamily="2" charset="-127"/>
              </a:rPr>
              <a:pPr>
                <a:defRPr/>
              </a:pPr>
              <a:t>83</a:t>
            </a:fld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ECB19F54-62EB-4C57-B1B1-102CDBC12637}"/>
              </a:ext>
            </a:extLst>
          </p:cNvPr>
          <p:cNvSpPr txBox="1"/>
          <p:nvPr/>
        </p:nvSpPr>
        <p:spPr>
          <a:xfrm>
            <a:off x="558804" y="1268407"/>
            <a:ext cx="8329860" cy="521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16531" indent="-316531" defTabSz="867529" eaLnBrk="0" fontAlgn="b" hangingPunct="0">
              <a:spcBef>
                <a:spcPct val="30000"/>
              </a:spcBef>
              <a:buAutoNum type="arabicParenR"/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아래의 링크에서 공간분석용 패키지 설치파일을 다운로드 </a:t>
            </a:r>
            <a:b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</a:br>
            <a:b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</a:br>
            <a:endParaRPr lang="en-US" altLang="ko-KR" sz="1477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16531" indent="-316531" defTabSz="867529" eaLnBrk="0" fontAlgn="b" hangingPunct="0">
              <a:spcBef>
                <a:spcPct val="30000"/>
              </a:spcBef>
              <a:buAutoNum type="arabicParenR"/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앞 페이지의 </a:t>
            </a:r>
            <a:r>
              <a:rPr lang="en-US" altLang="ko-KR" sz="1477" dirty="0" err="1">
                <a:solidFill>
                  <a:srgbClr val="000000"/>
                </a:solidFill>
                <a:latin typeface="+mn-ea"/>
                <a:ea typeface="+mn-ea"/>
              </a:rPr>
              <a:t>Jupyter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 Notebook CLI(</a:t>
            </a:r>
            <a:r>
              <a:rPr lang="ko-KR" altLang="en-US" sz="1477" dirty="0" err="1">
                <a:solidFill>
                  <a:srgbClr val="000000"/>
                </a:solidFill>
                <a:latin typeface="+mn-ea"/>
                <a:ea typeface="+mn-ea"/>
              </a:rPr>
              <a:t>명령창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를 닫고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시작메뉴에서 </a:t>
            </a:r>
            <a: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  <a:t>Anaconda Prompt</a:t>
            </a: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를 클릭</a:t>
            </a:r>
            <a:endParaRPr lang="en-US" altLang="ko-KR" sz="1477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773731" lvl="1" indent="-316531" defTabSz="867529" eaLnBrk="0" fontAlgn="b" hangingPunc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477" dirty="0">
                <a:solidFill>
                  <a:srgbClr val="000000"/>
                </a:solidFill>
                <a:latin typeface="+mn-ea"/>
                <a:ea typeface="+mn-ea"/>
              </a:rPr>
              <a:t>윈도우 탐색기에서 위의 설치파일들을 터미널 경로에 복사</a:t>
            </a:r>
            <a:br>
              <a:rPr lang="en-US" altLang="ko-KR" sz="1477" dirty="0">
                <a:solidFill>
                  <a:srgbClr val="000000"/>
                </a:solidFill>
                <a:latin typeface="+mn-ea"/>
                <a:ea typeface="+mn-ea"/>
              </a:rPr>
            </a:br>
            <a:endParaRPr lang="en-US" altLang="ko-KR" sz="1477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77" dirty="0">
                <a:latin typeface="+mn-ea"/>
                <a:ea typeface="KoPub돋움체 Medium" panose="00000600000000000000" pitchFamily="2" charset="-127"/>
              </a:rPr>
              <a:t>Anaconda Prompt</a:t>
            </a: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에서 아래의 명령문을 한 </a:t>
            </a:r>
            <a:r>
              <a:rPr lang="ko-KR" altLang="en-US" sz="1477" dirty="0" err="1">
                <a:latin typeface="+mn-ea"/>
                <a:ea typeface="KoPub돋움체 Medium" panose="00000600000000000000" pitchFamily="2" charset="-127"/>
              </a:rPr>
              <a:t>줄씩</a:t>
            </a: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 복사</a:t>
            </a:r>
            <a:r>
              <a:rPr lang="en-US" altLang="ko-KR" sz="1477" dirty="0">
                <a:latin typeface="+mn-ea"/>
                <a:ea typeface="KoPub돋움체 Medium" panose="00000600000000000000" pitchFamily="2" charset="-127"/>
              </a:rPr>
              <a:t>-</a:t>
            </a:r>
            <a:r>
              <a:rPr lang="ko-KR" altLang="en-US" sz="1477" dirty="0" err="1">
                <a:latin typeface="+mn-ea"/>
                <a:ea typeface="KoPub돋움체 Medium" panose="00000600000000000000" pitchFamily="2" charset="-127"/>
              </a:rPr>
              <a:t>붙여넣기하여</a:t>
            </a: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 실행</a:t>
            </a: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실행 중에 진행 여부</a:t>
            </a:r>
            <a:r>
              <a:rPr lang="en-US" altLang="ko-KR" sz="1477" dirty="0">
                <a:latin typeface="+mn-ea"/>
                <a:ea typeface="KoPub돋움체 Medium" panose="00000600000000000000" pitchFamily="2" charset="-127"/>
              </a:rPr>
              <a:t>[Y/N]</a:t>
            </a: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을 물어보면 </a:t>
            </a:r>
            <a:r>
              <a:rPr lang="en-US" altLang="ko-KR" sz="1477" dirty="0">
                <a:latin typeface="+mn-ea"/>
                <a:ea typeface="KoPub돋움체 Medium" panose="00000600000000000000" pitchFamily="2" charset="-127"/>
              </a:rPr>
              <a:t>Y</a:t>
            </a: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키를  눌러서 계속 진행  </a:t>
            </a: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/>
            </a:pPr>
            <a:endParaRPr lang="ko-KR" altLang="en-US" sz="1477" dirty="0">
              <a:latin typeface="+mn-ea"/>
              <a:ea typeface="KoPub돋움체 Medium" panose="00000600000000000000" pitchFamily="2" charset="-127"/>
            </a:endParaRPr>
          </a:p>
        </p:txBody>
      </p:sp>
      <p:sp>
        <p:nvSpPr>
          <p:cNvPr id="8" name="직사각형 20">
            <a:extLst>
              <a:ext uri="{FF2B5EF4-FFF2-40B4-BE49-F238E27FC236}">
                <a16:creationId xmlns:a16="http://schemas.microsoft.com/office/drawing/2014/main" id="{06C2219E-6EF7-46EE-B288-BDFD5086FDD7}"/>
              </a:ext>
            </a:extLst>
          </p:cNvPr>
          <p:cNvSpPr/>
          <p:nvPr/>
        </p:nvSpPr>
        <p:spPr>
          <a:xfrm>
            <a:off x="384936" y="670670"/>
            <a:ext cx="8677595" cy="44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63776" indent="-263776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385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Jupyter</a:t>
            </a:r>
            <a:r>
              <a:rPr lang="en-US" altLang="ko-KR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Notebook</a:t>
            </a:r>
            <a:r>
              <a:rPr lang="ko-KR" altLang="en-US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에서 공간분석을 할 수 있는 패키지 설치 및 환경 설정 </a:t>
            </a:r>
            <a:endParaRPr lang="en-US" altLang="ko-KR" sz="1385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A4D02B-4F6A-3A87-11BB-69F17AD9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5" y="3623722"/>
            <a:ext cx="1661143" cy="180891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B2CD1A-D9D9-0785-2BB6-AF73B4B461F2}"/>
              </a:ext>
            </a:extLst>
          </p:cNvPr>
          <p:cNvSpPr/>
          <p:nvPr/>
        </p:nvSpPr>
        <p:spPr>
          <a:xfrm>
            <a:off x="556367" y="4586539"/>
            <a:ext cx="1642662" cy="25415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cxnSp>
        <p:nvCxnSpPr>
          <p:cNvPr id="33" name="직선 화살표 연결선 27">
            <a:extLst>
              <a:ext uri="{FF2B5EF4-FFF2-40B4-BE49-F238E27FC236}">
                <a16:creationId xmlns:a16="http://schemas.microsoft.com/office/drawing/2014/main" id="{61EF2FE5-A5E4-2C30-CB8E-CDEAD47C1553}"/>
              </a:ext>
            </a:extLst>
          </p:cNvPr>
          <p:cNvCxnSpPr>
            <a:cxnSpLocks/>
            <a:stCxn id="19" idx="3"/>
            <a:endCxn id="4" idx="1"/>
          </p:cNvCxnSpPr>
          <p:nvPr/>
        </p:nvCxnSpPr>
        <p:spPr>
          <a:xfrm>
            <a:off x="2199028" y="4713614"/>
            <a:ext cx="554103" cy="159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14F944-D927-D60A-6D84-35D9BF4D4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131" y="4313617"/>
            <a:ext cx="2060537" cy="11190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2CE20B-5D4A-0286-5F30-25255DB75FE5}"/>
              </a:ext>
            </a:extLst>
          </p:cNvPr>
          <p:cNvSpPr txBox="1"/>
          <p:nvPr/>
        </p:nvSpPr>
        <p:spPr>
          <a:xfrm>
            <a:off x="5158830" y="4253614"/>
            <a:ext cx="3580010" cy="1185709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015" dirty="0">
                <a:solidFill>
                  <a:srgbClr val="FF0000"/>
                </a:solidFill>
              </a:rPr>
              <a:t># </a:t>
            </a:r>
            <a:r>
              <a:rPr lang="en-US" altLang="ko-KR" sz="1015" dirty="0" err="1">
                <a:solidFill>
                  <a:srgbClr val="FF0000"/>
                </a:solidFill>
              </a:rPr>
              <a:t>sw</a:t>
            </a:r>
            <a:r>
              <a:rPr lang="en-US" altLang="ko-KR" sz="1015" dirty="0">
                <a:solidFill>
                  <a:srgbClr val="FF0000"/>
                </a:solidFill>
              </a:rPr>
              <a:t> </a:t>
            </a:r>
            <a:r>
              <a:rPr lang="ko-KR" altLang="en-US" sz="1015" dirty="0">
                <a:solidFill>
                  <a:srgbClr val="FF0000"/>
                </a:solidFill>
              </a:rPr>
              <a:t>폴더에 있는 아래의 파일들을 </a:t>
            </a:r>
            <a:r>
              <a:rPr lang="en-US" altLang="ko-KR" sz="1015" dirty="0">
                <a:solidFill>
                  <a:srgbClr val="FF0000"/>
                </a:solidFill>
              </a:rPr>
              <a:t>prompt </a:t>
            </a:r>
            <a:r>
              <a:rPr lang="ko-KR" altLang="en-US" sz="1015" dirty="0">
                <a:solidFill>
                  <a:srgbClr val="FF0000"/>
                </a:solidFill>
              </a:rPr>
              <a:t>경로에 복사</a:t>
            </a:r>
            <a:endParaRPr lang="en-US" altLang="ko-KR" sz="1015" dirty="0">
              <a:solidFill>
                <a:srgbClr val="FF0000"/>
              </a:solidFill>
            </a:endParaRPr>
          </a:p>
          <a:p>
            <a:r>
              <a:rPr lang="en-US" altLang="ko-KR" sz="1015" dirty="0"/>
              <a:t># </a:t>
            </a:r>
            <a:r>
              <a:rPr lang="ko-KR" altLang="en-US" sz="1015" dirty="0"/>
              <a:t>공간 관련 패키지들을 순서대로 설치 </a:t>
            </a:r>
            <a:endParaRPr lang="en-US" altLang="ko-KR" sz="1015" dirty="0"/>
          </a:p>
          <a:p>
            <a:r>
              <a:rPr lang="en-US" altLang="ko-KR" sz="1015" dirty="0"/>
              <a:t>pip install Shapely-1.8.2-cp39-cp39-win_amd64.whl </a:t>
            </a:r>
          </a:p>
          <a:p>
            <a:r>
              <a:rPr lang="en-US" altLang="ko-KR" sz="1015" dirty="0"/>
              <a:t>pip</a:t>
            </a:r>
            <a:r>
              <a:rPr lang="ko-KR" altLang="en-US" sz="1015" dirty="0"/>
              <a:t> </a:t>
            </a:r>
            <a:r>
              <a:rPr lang="en-US" altLang="ko-KR" sz="1015" dirty="0"/>
              <a:t>install</a:t>
            </a:r>
            <a:r>
              <a:rPr lang="ko-KR" altLang="en-US" sz="1015" dirty="0"/>
              <a:t> </a:t>
            </a:r>
            <a:r>
              <a:rPr lang="en-US" altLang="ko-KR" sz="1015" dirty="0"/>
              <a:t>GDAL-3.4.3-cp39-cp39-win_amd64.whl </a:t>
            </a:r>
          </a:p>
          <a:p>
            <a:r>
              <a:rPr lang="en-US" altLang="ko-KR" sz="1015" dirty="0"/>
              <a:t>pip</a:t>
            </a:r>
            <a:r>
              <a:rPr lang="ko-KR" altLang="en-US" sz="1015" dirty="0"/>
              <a:t> </a:t>
            </a:r>
            <a:r>
              <a:rPr lang="en-US" altLang="ko-KR" sz="1015" dirty="0"/>
              <a:t>install Fiona-1.8.21-cp39-cp39-win_amd64.whl   </a:t>
            </a:r>
          </a:p>
          <a:p>
            <a:r>
              <a:rPr lang="en-US" altLang="ko-KR" sz="1015" dirty="0"/>
              <a:t>pip</a:t>
            </a:r>
            <a:r>
              <a:rPr lang="ko-KR" altLang="en-US" sz="1015" dirty="0"/>
              <a:t> </a:t>
            </a:r>
            <a:r>
              <a:rPr lang="en-US" altLang="ko-KR" sz="1015" dirty="0"/>
              <a:t>install</a:t>
            </a:r>
            <a:r>
              <a:rPr lang="ko-KR" altLang="en-US" sz="1015" dirty="0"/>
              <a:t> </a:t>
            </a:r>
            <a:r>
              <a:rPr lang="en-US" altLang="ko-KR" sz="1015" dirty="0"/>
              <a:t>geopandas-0.9.0-py2.py3-none-any.whl </a:t>
            </a:r>
          </a:p>
          <a:p>
            <a:r>
              <a:rPr lang="en-US" altLang="ko-KR" sz="1015" dirty="0"/>
              <a:t>pip install --upgrade </a:t>
            </a:r>
            <a:r>
              <a:rPr lang="en-US" altLang="ko-KR" sz="1015" dirty="0" err="1"/>
              <a:t>geopandas</a:t>
            </a:r>
            <a:r>
              <a:rPr lang="en-US" altLang="ko-KR" sz="1015" dirty="0"/>
              <a:t> </a:t>
            </a:r>
            <a:endParaRPr lang="ko-KR" altLang="en-US" sz="1015" dirty="0"/>
          </a:p>
        </p:txBody>
      </p:sp>
      <p:cxnSp>
        <p:nvCxnSpPr>
          <p:cNvPr id="16" name="직선 화살표 연결선 27">
            <a:extLst>
              <a:ext uri="{FF2B5EF4-FFF2-40B4-BE49-F238E27FC236}">
                <a16:creationId xmlns:a16="http://schemas.microsoft.com/office/drawing/2014/main" id="{C32BE27F-F3BC-2D26-037C-579D78CC6857}"/>
              </a:ext>
            </a:extLst>
          </p:cNvPr>
          <p:cNvCxnSpPr>
            <a:cxnSpLocks/>
            <a:stCxn id="15" idx="1"/>
            <a:endCxn id="4" idx="3"/>
          </p:cNvCxnSpPr>
          <p:nvPr/>
        </p:nvCxnSpPr>
        <p:spPr>
          <a:xfrm rot="10800000" flipV="1">
            <a:off x="4813668" y="4846468"/>
            <a:ext cx="345162" cy="266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D5C2D8-465A-F368-7B4D-D3E42F6E49EF}"/>
              </a:ext>
            </a:extLst>
          </p:cNvPr>
          <p:cNvSpPr txBox="1"/>
          <p:nvPr/>
        </p:nvSpPr>
        <p:spPr>
          <a:xfrm>
            <a:off x="5158830" y="4029271"/>
            <a:ext cx="3037691" cy="170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52404" indent="-105510" defTabSz="867529" eaLnBrk="0" fontAlgn="b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108" dirty="0">
                <a:solidFill>
                  <a:srgbClr val="000000"/>
                </a:solidFill>
              </a:rPr>
              <a:t>명령어를 한 </a:t>
            </a:r>
            <a:r>
              <a:rPr lang="ko-KR" altLang="en-US" sz="1108" dirty="0" err="1">
                <a:solidFill>
                  <a:srgbClr val="000000"/>
                </a:solidFill>
              </a:rPr>
              <a:t>줄씩</a:t>
            </a:r>
            <a:r>
              <a:rPr lang="ko-KR" altLang="en-US" sz="1108" dirty="0">
                <a:solidFill>
                  <a:srgbClr val="000000"/>
                </a:solidFill>
              </a:rPr>
              <a:t> 복사해서 왼쪽 창에 </a:t>
            </a:r>
            <a:r>
              <a:rPr lang="ko-KR" altLang="en-US" sz="1108" dirty="0" err="1">
                <a:solidFill>
                  <a:srgbClr val="000000"/>
                </a:solidFill>
              </a:rPr>
              <a:t>붙여넣고</a:t>
            </a:r>
            <a:r>
              <a:rPr lang="ko-KR" altLang="en-US" sz="1108" dirty="0">
                <a:solidFill>
                  <a:srgbClr val="000000"/>
                </a:solidFill>
              </a:rPr>
              <a:t> </a:t>
            </a:r>
            <a:r>
              <a:rPr lang="ko-KR" altLang="en-US" sz="1108" dirty="0" err="1">
                <a:solidFill>
                  <a:srgbClr val="000000"/>
                </a:solidFill>
              </a:rPr>
              <a:t>엔터</a:t>
            </a:r>
            <a:endParaRPr lang="ko-KR" altLang="en-US" sz="1108" dirty="0">
              <a:solidFill>
                <a:srgbClr val="000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FF9862-FAD1-46EF-AD78-E8EF1CDA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804" y="3174546"/>
            <a:ext cx="1925784" cy="800212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E4BDA24-9EBB-40C7-AC5A-73D8BED790D0}"/>
              </a:ext>
            </a:extLst>
          </p:cNvPr>
          <p:cNvCxnSpPr>
            <a:cxnSpLocks/>
          </p:cNvCxnSpPr>
          <p:nvPr/>
        </p:nvCxnSpPr>
        <p:spPr>
          <a:xfrm flipH="1" flipV="1">
            <a:off x="4448778" y="3841493"/>
            <a:ext cx="729779" cy="45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C10ECE-5D18-693B-3330-9DC1778CD427}"/>
              </a:ext>
            </a:extLst>
          </p:cNvPr>
          <p:cNvSpPr txBox="1"/>
          <p:nvPr/>
        </p:nvSpPr>
        <p:spPr>
          <a:xfrm>
            <a:off x="815786" y="1521429"/>
            <a:ext cx="6598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https://www.dropbox.com/scl/fo/4486lavf9ynn4bghiey04/h?dl=0&amp;rlkey=dslflw2nd8w4qfvur133p97cu</a:t>
            </a:r>
            <a:r>
              <a:rPr lang="ko-KR" alt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9783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61DC-864F-D967-6330-87615C1D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분석환경 및 실습 데이터 준비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03FB95C-0906-1404-805E-8F4F2A7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>
            <a:lvl1pPr algn="ctr">
              <a:defRPr sz="831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  <a:fld id="{2EA72EDF-3DF3-D54A-B87D-E1CF9DCD2A18}" type="slidenum">
              <a:rPr lang="ko-KR" altLang="en-US" smtClean="0">
                <a:latin typeface="KoPub돋움체 Medium" panose="00000600000000000000" pitchFamily="2" charset="-127"/>
              </a:rPr>
              <a:pPr>
                <a:defRPr/>
              </a:pPr>
              <a:t>84</a:t>
            </a:fld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ECB19F54-62EB-4C57-B1B1-102CDBC12637}"/>
              </a:ext>
            </a:extLst>
          </p:cNvPr>
          <p:cNvSpPr txBox="1"/>
          <p:nvPr/>
        </p:nvSpPr>
        <p:spPr>
          <a:xfrm>
            <a:off x="634836" y="1383328"/>
            <a:ext cx="8329860" cy="353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316531" indent="-316531" defTabSz="867529" eaLnBrk="0" fontAlgn="b" hangingPunct="0">
              <a:spcBef>
                <a:spcPct val="30000"/>
              </a:spcBef>
              <a:buFont typeface="+mj-lt"/>
              <a:buAutoNum type="arabicParenR" startAt="4"/>
            </a:pPr>
            <a:r>
              <a:rPr lang="en-US" altLang="ko-KR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Anaconda Prompt</a:t>
            </a:r>
            <a:r>
              <a:rPr lang="ko-KR" altLang="en-US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 아래의 명령문을 한 </a:t>
            </a:r>
            <a:r>
              <a:rPr lang="ko-KR" altLang="en-US" sz="1477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줄씩</a:t>
            </a:r>
            <a:r>
              <a:rPr lang="ko-KR" altLang="en-US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복사</a:t>
            </a:r>
            <a:r>
              <a:rPr lang="en-US" altLang="ko-KR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1477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붙여넣기하여</a:t>
            </a:r>
            <a:r>
              <a:rPr lang="ko-KR" altLang="en-US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실행</a:t>
            </a:r>
            <a:endParaRPr lang="en-US" altLang="ko-KR" sz="1477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16531" indent="-316531" defTabSz="867529" eaLnBrk="0" fontAlgn="b" hangingPunct="0">
              <a:spcBef>
                <a:spcPct val="30000"/>
              </a:spcBef>
              <a:buFont typeface="+mj-lt"/>
              <a:buAutoNum type="arabicParenR" startAt="4"/>
            </a:pPr>
            <a:endParaRPr lang="en-US" altLang="ko-KR" sz="1477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16531" indent="-316531" defTabSz="867529" eaLnBrk="0" fontAlgn="b" hangingPunct="0">
              <a:spcBef>
                <a:spcPct val="30000"/>
              </a:spcBef>
              <a:buFont typeface="+mj-lt"/>
              <a:buAutoNum type="arabicParenR" startAt="4"/>
            </a:pPr>
            <a:endParaRPr lang="en-US" altLang="ko-KR" sz="1477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16531" indent="-316531" defTabSz="867529" eaLnBrk="0" fontAlgn="b" hangingPunct="0">
              <a:spcBef>
                <a:spcPct val="30000"/>
              </a:spcBef>
              <a:buFont typeface="+mj-lt"/>
              <a:buAutoNum type="arabicParenR" startAt="4"/>
            </a:pPr>
            <a:endParaRPr lang="en-US" altLang="ko-KR" sz="1477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16531" indent="-316531" defTabSz="867529" eaLnBrk="0" fontAlgn="b" hangingPunct="0">
              <a:spcBef>
                <a:spcPct val="30000"/>
              </a:spcBef>
              <a:buFont typeface="+mj-lt"/>
              <a:buAutoNum type="arabicParenR" startAt="4"/>
            </a:pP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주피터노트북에서 실습 데이터 경로가 보이게 하려면</a:t>
            </a:r>
            <a:br>
              <a:rPr lang="en-US" altLang="ko-KR" sz="1477" dirty="0">
                <a:latin typeface="+mn-ea"/>
                <a:ea typeface="KoPub돋움체 Medium" panose="00000600000000000000" pitchFamily="2" charset="-127"/>
              </a:rPr>
            </a:br>
            <a:r>
              <a:rPr lang="en-US" altLang="ko-KR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C:/Users/[</a:t>
            </a:r>
            <a:r>
              <a:rPr lang="ko-KR" altLang="en-US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사용자</a:t>
            </a:r>
            <a:r>
              <a:rPr lang="en-US" altLang="ko-KR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]/.</a:t>
            </a:r>
            <a:r>
              <a:rPr lang="en-US" altLang="ko-KR" sz="1477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jupyter</a:t>
            </a:r>
            <a:r>
              <a:rPr lang="en-US" altLang="ko-KR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/jupyter_notebook_config.py </a:t>
            </a:r>
            <a:r>
              <a:rPr lang="ko-KR" altLang="en-US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파일을 </a:t>
            </a:r>
            <a:br>
              <a:rPr lang="en-US" altLang="ko-KR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메모장</a:t>
            </a:r>
            <a:r>
              <a:rPr lang="en-US" altLang="ko-KR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77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등의 텍스트편집기로 열어 아래 부분을 찾아 주석을 해제하고 경로를 지정</a:t>
            </a: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 startAt="4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 startAt="4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 startAt="4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 startAt="4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 startAt="4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</p:txBody>
      </p:sp>
      <p:sp>
        <p:nvSpPr>
          <p:cNvPr id="8" name="직사각형 20">
            <a:extLst>
              <a:ext uri="{FF2B5EF4-FFF2-40B4-BE49-F238E27FC236}">
                <a16:creationId xmlns:a16="http://schemas.microsoft.com/office/drawing/2014/main" id="{06C2219E-6EF7-46EE-B288-BDFD5086FDD7}"/>
              </a:ext>
            </a:extLst>
          </p:cNvPr>
          <p:cNvSpPr/>
          <p:nvPr/>
        </p:nvSpPr>
        <p:spPr>
          <a:xfrm>
            <a:off x="457200" y="856819"/>
            <a:ext cx="8677595" cy="44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63776" indent="-263776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385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Jupyter</a:t>
            </a:r>
            <a:r>
              <a:rPr lang="en-US" altLang="ko-KR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Notebook</a:t>
            </a:r>
            <a:r>
              <a:rPr lang="ko-KR" altLang="en-US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에서 공간분석을 할 수 있는 패키지 설치 및 환경 설정 </a:t>
            </a:r>
            <a:endParaRPr lang="en-US" altLang="ko-KR" sz="1385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1B7B4-3F35-59D2-B2F1-855F3207297E}"/>
              </a:ext>
            </a:extLst>
          </p:cNvPr>
          <p:cNvSpPr txBox="1"/>
          <p:nvPr/>
        </p:nvSpPr>
        <p:spPr>
          <a:xfrm>
            <a:off x="1055420" y="1715672"/>
            <a:ext cx="7254757" cy="5609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/>
            </a:lvl1pPr>
          </a:lstStyle>
          <a:p>
            <a:r>
              <a:rPr lang="en-US" altLang="ko-KR" sz="1015" dirty="0" err="1"/>
              <a:t>conda</a:t>
            </a:r>
            <a:r>
              <a:rPr lang="en-US" altLang="ko-KR" sz="1015" dirty="0"/>
              <a:t> install -c </a:t>
            </a:r>
            <a:r>
              <a:rPr lang="en-US" altLang="ko-KR" sz="1015" dirty="0" err="1"/>
              <a:t>conda</a:t>
            </a:r>
            <a:r>
              <a:rPr lang="en-US" altLang="ko-KR" sz="1015" dirty="0"/>
              <a:t>-forge </a:t>
            </a:r>
            <a:r>
              <a:rPr lang="en-US" altLang="ko-KR" sz="1015" dirty="0" err="1"/>
              <a:t>jupyter_nbextensions_configurator</a:t>
            </a:r>
            <a:endParaRPr lang="en-US" altLang="ko-KR" sz="1015" dirty="0"/>
          </a:p>
          <a:p>
            <a:r>
              <a:rPr lang="ko-KR" altLang="en-US" sz="1015" dirty="0" err="1"/>
              <a:t>conda</a:t>
            </a:r>
            <a:r>
              <a:rPr lang="ko-KR" altLang="en-US" sz="1015" dirty="0"/>
              <a:t> </a:t>
            </a:r>
            <a:r>
              <a:rPr lang="ko-KR" altLang="en-US" sz="1015" dirty="0" err="1"/>
              <a:t>install</a:t>
            </a:r>
            <a:r>
              <a:rPr lang="ko-KR" altLang="en-US" sz="1015" dirty="0"/>
              <a:t> -c </a:t>
            </a:r>
            <a:r>
              <a:rPr lang="ko-KR" altLang="en-US" sz="1015" dirty="0" err="1"/>
              <a:t>conda-forge</a:t>
            </a:r>
            <a:r>
              <a:rPr lang="ko-KR" altLang="en-US" sz="1015" dirty="0"/>
              <a:t> </a:t>
            </a:r>
            <a:r>
              <a:rPr lang="ko-KR" altLang="en-US" sz="1015" dirty="0" err="1"/>
              <a:t>jupyter_contrib_nbextensions</a:t>
            </a:r>
            <a:r>
              <a:rPr lang="ko-KR" altLang="en-US" sz="1015" dirty="0"/>
              <a:t> </a:t>
            </a:r>
            <a:r>
              <a:rPr lang="ko-KR" altLang="en-US" sz="10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#주피터 확장 기능 설치 </a:t>
            </a:r>
          </a:p>
          <a:p>
            <a:r>
              <a:rPr lang="en-US" altLang="ko-KR" sz="1015" dirty="0" err="1"/>
              <a:t>jupyter</a:t>
            </a:r>
            <a:r>
              <a:rPr lang="en-US" altLang="ko-KR" sz="1015" dirty="0"/>
              <a:t> notebook --generate-config  </a:t>
            </a:r>
            <a:r>
              <a:rPr lang="en-US" altLang="ko-KR" sz="10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ko-KR" altLang="en-US" sz="10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주피터 노트북 </a:t>
            </a:r>
            <a:r>
              <a:rPr lang="ko-KR" altLang="en-US" sz="101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환경설정할</a:t>
            </a:r>
            <a:r>
              <a:rPr lang="ko-KR" altLang="en-US" sz="10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 있는 </a:t>
            </a:r>
            <a:r>
              <a:rPr lang="en-US" altLang="ko-KR" sz="10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jupyter_notebook_config.py </a:t>
            </a:r>
            <a:r>
              <a:rPr lang="ko-KR" altLang="en-US" sz="10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생성함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2E97C-1601-B79B-8468-524A3786F569}"/>
              </a:ext>
            </a:extLst>
          </p:cNvPr>
          <p:cNvSpPr txBox="1"/>
          <p:nvPr/>
        </p:nvSpPr>
        <p:spPr>
          <a:xfrm>
            <a:off x="1055347" y="3377395"/>
            <a:ext cx="7254757" cy="4047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015" dirty="0"/>
              <a:t># </a:t>
            </a:r>
            <a:r>
              <a:rPr lang="ko-KR" altLang="en-US" sz="1015" dirty="0"/>
              <a:t>주피터 노트북의 시작 경로 설정 </a:t>
            </a:r>
            <a:r>
              <a:rPr lang="en-US" altLang="ko-KR" sz="1015" dirty="0"/>
              <a:t>– </a:t>
            </a:r>
            <a:r>
              <a:rPr lang="ko-KR" altLang="en-US" sz="1015" dirty="0"/>
              <a:t>실습코드 및 데이터 파일 압축 해제한 경로</a:t>
            </a:r>
            <a:endParaRPr lang="en-US" altLang="ko-KR" sz="1015" dirty="0"/>
          </a:p>
          <a:p>
            <a:r>
              <a:rPr lang="ko-KR" altLang="en-US" sz="1015" dirty="0" err="1"/>
              <a:t>c.NotebookApp.notebook_dir</a:t>
            </a:r>
            <a:r>
              <a:rPr lang="ko-KR" altLang="en-US" sz="1015" dirty="0"/>
              <a:t> = </a:t>
            </a:r>
            <a:r>
              <a:rPr lang="en-US" altLang="ko-KR" sz="1015" dirty="0"/>
              <a:t>'C:\mbgislec\python'</a:t>
            </a:r>
            <a:endParaRPr lang="ko-KR" altLang="en-US" sz="1015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AAB7FF-AC2F-4155-93EC-D5626917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30" y="4153699"/>
            <a:ext cx="3659370" cy="14584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FD0FB4-F805-4C64-B594-AEC56B65A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646" y="4141648"/>
            <a:ext cx="3256977" cy="152062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3B9D89-8B5B-4820-819F-BFF931CA31F7}"/>
              </a:ext>
            </a:extLst>
          </p:cNvPr>
          <p:cNvSpPr/>
          <p:nvPr/>
        </p:nvSpPr>
        <p:spPr>
          <a:xfrm>
            <a:off x="5033176" y="4574112"/>
            <a:ext cx="2532816" cy="19011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3128841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61DC-864F-D967-6330-87615C1D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분석환경 및 실습 데이터 준비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03FB95C-0906-1404-805E-8F4F2A78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>
            <a:lvl1pPr algn="ctr">
              <a:defRPr sz="831">
                <a:latin typeface="Tw Cen MT" charset="0"/>
                <a:ea typeface="맑은 고딕"/>
                <a:cs typeface="맑은 고딕"/>
              </a:defRPr>
            </a:lvl1pPr>
          </a:lstStyle>
          <a:p>
            <a:pPr>
              <a:defRPr/>
            </a:pPr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  <a:fld id="{2EA72EDF-3DF3-D54A-B87D-E1CF9DCD2A18}" type="slidenum">
              <a:rPr lang="ko-KR" altLang="en-US" smtClean="0">
                <a:latin typeface="KoPub돋움체 Medium" panose="00000600000000000000" pitchFamily="2" charset="-127"/>
              </a:rPr>
              <a:pPr>
                <a:defRPr/>
              </a:pPr>
              <a:t>85</a:t>
            </a:fld>
            <a:r>
              <a:rPr lang="ko-KR" altLang="en-US" dirty="0">
                <a:latin typeface="KoPub돋움체 Medium" panose="00000600000000000000" pitchFamily="2" charset="-127"/>
              </a:rPr>
              <a:t> 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ECB19F54-62EB-4C57-B1B1-102CDBC12637}"/>
              </a:ext>
            </a:extLst>
          </p:cNvPr>
          <p:cNvSpPr txBox="1"/>
          <p:nvPr/>
        </p:nvSpPr>
        <p:spPr>
          <a:xfrm>
            <a:off x="604734" y="1419336"/>
            <a:ext cx="8329860" cy="1330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77" dirty="0">
                <a:latin typeface="+mn-ea"/>
                <a:ea typeface="KoPub돋움체 Medium" panose="00000600000000000000" pitchFamily="2" charset="-127"/>
              </a:rPr>
              <a:t>6) </a:t>
            </a: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시작에서 </a:t>
            </a:r>
            <a:r>
              <a:rPr lang="en-US" altLang="ko-KR" sz="1477" dirty="0" err="1">
                <a:latin typeface="+mn-ea"/>
                <a:ea typeface="KoPub돋움체 Medium" panose="00000600000000000000" pitchFamily="2" charset="-127"/>
              </a:rPr>
              <a:t>Jupyter</a:t>
            </a:r>
            <a:r>
              <a:rPr lang="en-US" altLang="ko-KR" sz="1477" dirty="0">
                <a:latin typeface="+mn-ea"/>
                <a:ea typeface="KoPub돋움체 Medium" panose="00000600000000000000" pitchFamily="2" charset="-127"/>
              </a:rPr>
              <a:t> Notebook(anaconda3)</a:t>
            </a: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의 파일위치 열기</a:t>
            </a: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77" dirty="0">
                <a:latin typeface="+mn-ea"/>
                <a:ea typeface="KoPub돋움체 Medium" panose="00000600000000000000" pitchFamily="2" charset="-127"/>
              </a:rPr>
              <a:t>7) </a:t>
            </a:r>
            <a:r>
              <a:rPr lang="en-US" altLang="ko-KR" sz="1477" dirty="0" err="1">
                <a:latin typeface="+mn-ea"/>
                <a:ea typeface="KoPub돋움체 Medium" panose="00000600000000000000" pitchFamily="2" charset="-127"/>
              </a:rPr>
              <a:t>Jupyter</a:t>
            </a:r>
            <a:r>
              <a:rPr lang="en-US" altLang="ko-KR" sz="1477" dirty="0">
                <a:latin typeface="+mn-ea"/>
                <a:ea typeface="KoPub돋움체 Medium" panose="00000600000000000000" pitchFamily="2" charset="-127"/>
              </a:rPr>
              <a:t> Notebook(anaconda3)</a:t>
            </a: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의 속성창을 열어 대상에서 </a:t>
            </a:r>
            <a:r>
              <a:rPr lang="en-US" altLang="ko-KR" sz="1477" dirty="0">
                <a:latin typeface="+mn-ea"/>
                <a:ea typeface="KoPub돋움체 Medium" panose="00000600000000000000" pitchFamily="2" charset="-127"/>
              </a:rPr>
              <a:t>"%USERPROFILE%/“ </a:t>
            </a:r>
            <a:r>
              <a:rPr lang="ko-KR" altLang="en-US" sz="1477" dirty="0">
                <a:latin typeface="+mn-ea"/>
                <a:ea typeface="KoPub돋움체 Medium" panose="00000600000000000000" pitchFamily="2" charset="-127"/>
              </a:rPr>
              <a:t>제거</a:t>
            </a: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 startAt="4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  <a:p>
            <a:pPr marL="316531" indent="-316531">
              <a:lnSpc>
                <a:spcPct val="150000"/>
              </a:lnSpc>
              <a:buFont typeface="+mj-lt"/>
              <a:buAutoNum type="arabicParenR" startAt="4"/>
            </a:pPr>
            <a:endParaRPr lang="en-US" altLang="ko-KR" sz="1477" dirty="0">
              <a:latin typeface="+mn-ea"/>
              <a:ea typeface="KoPub돋움체 Medium" panose="00000600000000000000" pitchFamily="2" charset="-127"/>
            </a:endParaRPr>
          </a:p>
        </p:txBody>
      </p:sp>
      <p:sp>
        <p:nvSpPr>
          <p:cNvPr id="8" name="직사각형 20">
            <a:extLst>
              <a:ext uri="{FF2B5EF4-FFF2-40B4-BE49-F238E27FC236}">
                <a16:creationId xmlns:a16="http://schemas.microsoft.com/office/drawing/2014/main" id="{06C2219E-6EF7-46EE-B288-BDFD5086FDD7}"/>
              </a:ext>
            </a:extLst>
          </p:cNvPr>
          <p:cNvSpPr/>
          <p:nvPr/>
        </p:nvSpPr>
        <p:spPr>
          <a:xfrm>
            <a:off x="364345" y="805846"/>
            <a:ext cx="8677595" cy="44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marL="263776" indent="-263776">
              <a:lnSpc>
                <a:spcPct val="150000"/>
              </a:lnSpc>
              <a:buFont typeface="Wingdings" charset="2"/>
              <a:buChar char="q"/>
              <a:defRPr/>
            </a:pPr>
            <a:r>
              <a:rPr lang="en-US" altLang="ko-KR" sz="1385" b="1" dirty="0" err="1">
                <a:solidFill>
                  <a:srgbClr val="404040"/>
                </a:solidFill>
                <a:latin typeface="+mn-ea"/>
                <a:cs typeface="맑은 고딕" pitchFamily="50" charset="-128"/>
              </a:rPr>
              <a:t>Jupyter</a:t>
            </a:r>
            <a:r>
              <a:rPr lang="en-US" altLang="ko-KR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Notebook</a:t>
            </a:r>
            <a:r>
              <a:rPr lang="ko-KR" altLang="en-US" sz="1385" b="1" dirty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에서 공간분석을 할 수 있는 패키지 설치 및 환경 설정 </a:t>
            </a:r>
            <a:endParaRPr lang="en-US" altLang="ko-KR" sz="1385" b="1" dirty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038A4C-7EA5-41A8-9784-D1B830CE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1" y="3136923"/>
            <a:ext cx="3149450" cy="27753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99AEEF-9A11-412C-9D6E-32BC448FF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721" y="3102258"/>
            <a:ext cx="3240745" cy="28049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62100B-34E8-4F48-854B-49C2E1548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686" y="2550758"/>
            <a:ext cx="2460315" cy="335645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391A12-6858-4E6D-A6B6-375A84B9987D}"/>
              </a:ext>
            </a:extLst>
          </p:cNvPr>
          <p:cNvCxnSpPr>
            <a:cxnSpLocks/>
          </p:cNvCxnSpPr>
          <p:nvPr/>
        </p:nvCxnSpPr>
        <p:spPr>
          <a:xfrm flipV="1">
            <a:off x="6300192" y="3880885"/>
            <a:ext cx="2459350" cy="64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70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ko-KR" altLang="en-US" dirty="0"/>
              <a:t>을 이용한 분석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669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672F9-ABFA-C057-0E51-B39F43BC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환경 </a:t>
            </a:r>
            <a:r>
              <a:rPr lang="en-US" altLang="ko-KR" dirty="0"/>
              <a:t>(Google </a:t>
            </a:r>
            <a:r>
              <a:rPr lang="en-US" altLang="ko-KR" dirty="0" err="1"/>
              <a:t>Colab</a:t>
            </a:r>
            <a:r>
              <a:rPr lang="en-US" altLang="ko-KR" dirty="0"/>
              <a:t>) </a:t>
            </a:r>
            <a:r>
              <a:rPr lang="ko-KR" altLang="en-US" dirty="0"/>
              <a:t>준비 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CC8FC-7F99-8674-28D8-B4927739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계정을 준비합니다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구글 드라이브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https://drive.google.com/</a:t>
            </a:r>
            <a:r>
              <a:rPr lang="en-US" altLang="ko-KR" dirty="0"/>
              <a:t>)</a:t>
            </a:r>
            <a:r>
              <a:rPr lang="ko-KR" altLang="en-US" dirty="0"/>
              <a:t>에 접속합니다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 "</a:t>
            </a:r>
            <a:r>
              <a:rPr lang="ko-KR" altLang="en-US" dirty="0"/>
              <a:t>새로 만들기</a:t>
            </a:r>
            <a:r>
              <a:rPr lang="en-US" altLang="ko-KR" dirty="0"/>
              <a:t>"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더보기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"Google </a:t>
            </a:r>
            <a:r>
              <a:rPr lang="en-US" altLang="ko-KR" dirty="0" err="1">
                <a:sym typeface="Wingdings" panose="05000000000000000000" pitchFamily="2" charset="2"/>
              </a:rPr>
              <a:t>Colaboratory</a:t>
            </a:r>
            <a:r>
              <a:rPr lang="en-US" altLang="ko-KR" dirty="0">
                <a:sym typeface="Wingdings" panose="05000000000000000000" pitchFamily="2" charset="2"/>
              </a:rPr>
              <a:t>" </a:t>
            </a:r>
            <a:r>
              <a:rPr lang="ko-KR" altLang="en-US" dirty="0">
                <a:sym typeface="Wingdings" panose="05000000000000000000" pitchFamily="2" charset="2"/>
              </a:rPr>
              <a:t>를 클릭합니다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4FA355-0217-0AEF-4054-762FD369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9B6FC6-1D15-C766-F755-08833FEB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87</a:t>
            </a:fld>
            <a:endParaRPr lang="ko-KR" altLang="en-US" sz="9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1153D4-E272-EA62-58A6-B6B67493B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06" y="1825518"/>
            <a:ext cx="1942880" cy="328677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F022B3B-A672-F6B6-B715-49AFCC3979EC}"/>
              </a:ext>
            </a:extLst>
          </p:cNvPr>
          <p:cNvGrpSpPr/>
          <p:nvPr/>
        </p:nvGrpSpPr>
        <p:grpSpPr>
          <a:xfrm>
            <a:off x="4356073" y="1874111"/>
            <a:ext cx="3244820" cy="3863300"/>
            <a:chOff x="3841103" y="0"/>
            <a:chExt cx="5760097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71DAFB-DB67-516F-155B-9768DB479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68"/>
            <a:stretch/>
          </p:blipFill>
          <p:spPr>
            <a:xfrm>
              <a:off x="3867997" y="0"/>
              <a:ext cx="5733203" cy="6858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CFEBEF-4396-B9CA-C69B-BF6E15AF5322}"/>
                </a:ext>
              </a:extLst>
            </p:cNvPr>
            <p:cNvSpPr/>
            <p:nvPr/>
          </p:nvSpPr>
          <p:spPr>
            <a:xfrm>
              <a:off x="6831105" y="17930"/>
              <a:ext cx="2770095" cy="2976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9DA3AF4-7D5C-A6FF-1F63-5974AAC6D5CD}"/>
                </a:ext>
              </a:extLst>
            </p:cNvPr>
            <p:cNvSpPr/>
            <p:nvPr/>
          </p:nvSpPr>
          <p:spPr>
            <a:xfrm>
              <a:off x="3841103" y="3429000"/>
              <a:ext cx="2963108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CF22FA-8D93-CE79-3018-D6FCE74748E0}"/>
              </a:ext>
            </a:extLst>
          </p:cNvPr>
          <p:cNvSpPr/>
          <p:nvPr/>
        </p:nvSpPr>
        <p:spPr>
          <a:xfrm>
            <a:off x="6025274" y="4576740"/>
            <a:ext cx="1560471" cy="22010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4AD1A2-5B44-7219-9D53-2992AE8543B9}"/>
              </a:ext>
            </a:extLst>
          </p:cNvPr>
          <p:cNvSpPr/>
          <p:nvPr/>
        </p:nvSpPr>
        <p:spPr>
          <a:xfrm>
            <a:off x="1587900" y="2304371"/>
            <a:ext cx="1248105" cy="50219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E1BB4C0-D962-6220-689D-ABD660B8F640}"/>
              </a:ext>
            </a:extLst>
          </p:cNvPr>
          <p:cNvSpPr/>
          <p:nvPr/>
        </p:nvSpPr>
        <p:spPr>
          <a:xfrm>
            <a:off x="3689260" y="3408036"/>
            <a:ext cx="478688" cy="305595"/>
          </a:xfrm>
          <a:prstGeom prst="rightArrow">
            <a:avLst>
              <a:gd name="adj1" fmla="val 50000"/>
              <a:gd name="adj2" fmla="val 78052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928D3-FFE2-4419-082B-9F7F35C172B8}"/>
              </a:ext>
            </a:extLst>
          </p:cNvPr>
          <p:cNvSpPr txBox="1"/>
          <p:nvPr/>
        </p:nvSpPr>
        <p:spPr>
          <a:xfrm>
            <a:off x="632598" y="6104746"/>
            <a:ext cx="5498621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80975" indent="-180975" algn="l">
              <a:buFont typeface="Wingdings" panose="05000000000000000000" pitchFamily="2" charset="2"/>
              <a:buChar char="v"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구글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코랩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https://colab.research.google.com/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주소로 접속하는 방법도 가능합니다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555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B6C09-E151-D4D8-504F-DD3EAE50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환경 </a:t>
            </a:r>
            <a:r>
              <a:rPr lang="en-US" altLang="ko-KR" dirty="0"/>
              <a:t>(Google </a:t>
            </a:r>
            <a:r>
              <a:rPr lang="en-US" altLang="ko-KR" dirty="0" err="1"/>
              <a:t>Colab</a:t>
            </a:r>
            <a:r>
              <a:rPr lang="en-US" altLang="ko-KR" dirty="0"/>
              <a:t>) </a:t>
            </a:r>
            <a:r>
              <a:rPr lang="ko-KR" altLang="en-US" dirty="0"/>
              <a:t>준비 </a:t>
            </a:r>
            <a:r>
              <a:rPr lang="en-US" altLang="ko-KR" dirty="0"/>
              <a:t>(2) </a:t>
            </a:r>
            <a:r>
              <a:rPr lang="ko-KR" altLang="en-US" dirty="0"/>
              <a:t>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8766C-441C-C4CA-3F3A-317550D1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아래와 같은 화면이 나타납니다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셀</a:t>
            </a:r>
            <a:r>
              <a:rPr lang="en-US" altLang="ko-KR" dirty="0"/>
              <a:t>(Code Cell)</a:t>
            </a:r>
            <a:r>
              <a:rPr lang="ko-KR" altLang="en-US" dirty="0"/>
              <a:t>에 </a:t>
            </a:r>
            <a:r>
              <a:rPr lang="en-US" altLang="ko-KR" dirty="0"/>
              <a:t>"print("hi!")"</a:t>
            </a:r>
            <a:r>
              <a:rPr lang="ko-KR" altLang="en-US" dirty="0"/>
              <a:t>를 입력하고</a:t>
            </a:r>
            <a:r>
              <a:rPr lang="en-US" altLang="ko-KR" dirty="0"/>
              <a:t>, Ctrl + Enter </a:t>
            </a:r>
            <a:r>
              <a:rPr lang="ko-KR" altLang="en-US" dirty="0"/>
              <a:t>또는        를 클릭합니다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"hi!" </a:t>
            </a:r>
            <a:r>
              <a:rPr lang="ko-KR" altLang="en-US" dirty="0"/>
              <a:t>라는 문구가 보이면 파이썬 기반의 분석 환경이 준비된 것입니다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4B2AF9-4982-32BF-C962-65BE4DFD0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1D1CAD-9DBF-42EB-DDE9-4977332B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88</a:t>
            </a:fld>
            <a:endParaRPr lang="ko-KR" alt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EA823-ED1F-B2EB-8492-9E3D68691B4B}"/>
              </a:ext>
            </a:extLst>
          </p:cNvPr>
          <p:cNvSpPr txBox="1"/>
          <p:nvPr/>
        </p:nvSpPr>
        <p:spPr>
          <a:xfrm>
            <a:off x="1252816" y="3737013"/>
            <a:ext cx="1777253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hi</a:t>
            </a:r>
            <a:r>
              <a:rPr lang="ko-KR" altLang="en-US" sz="1200" dirty="0"/>
              <a:t>!")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D4949E-F79D-52F2-18E7-B6833E693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9"/>
          <a:stretch/>
        </p:blipFill>
        <p:spPr>
          <a:xfrm>
            <a:off x="5432609" y="3295801"/>
            <a:ext cx="246153" cy="2476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571223-9903-F466-0D95-E597AA0CA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98"/>
          <a:stretch/>
        </p:blipFill>
        <p:spPr>
          <a:xfrm>
            <a:off x="1637890" y="1028703"/>
            <a:ext cx="5868219" cy="20730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6C2F3D-DCF7-F8E9-7254-40DDCAE2C7DB}"/>
              </a:ext>
            </a:extLst>
          </p:cNvPr>
          <p:cNvSpPr/>
          <p:nvPr/>
        </p:nvSpPr>
        <p:spPr>
          <a:xfrm>
            <a:off x="2572232" y="2222367"/>
            <a:ext cx="1587392" cy="37739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049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590F-CED1-BE2D-8AC3-E58E19CD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코드 및 데이터 준비 </a:t>
            </a:r>
            <a:r>
              <a:rPr lang="en-US" altLang="ko-KR" dirty="0"/>
              <a:t>(1)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8FD7F-ECD7-C132-0B98-8A9390A7A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링크를 클릭해서 실습 코드와 데이터가 들어있는 압축파일을 내려 받은 다음</a:t>
            </a:r>
            <a:r>
              <a:rPr lang="en-US" altLang="ko-KR" dirty="0"/>
              <a:t>, </a:t>
            </a:r>
            <a:r>
              <a:rPr lang="ko-KR" altLang="en-US" dirty="0"/>
              <a:t>압축을 해제합니다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접속했던 구글 드라이브를 </a:t>
            </a:r>
            <a:r>
              <a:rPr lang="ko-KR" altLang="en-US" dirty="0" err="1"/>
              <a:t>새로고침</a:t>
            </a:r>
            <a:r>
              <a:rPr lang="en-US" altLang="ko-KR" dirty="0"/>
              <a:t>(F5)</a:t>
            </a:r>
            <a:r>
              <a:rPr lang="ko-KR" altLang="en-US" dirty="0"/>
              <a:t>하면</a:t>
            </a:r>
            <a:r>
              <a:rPr lang="en-US" altLang="ko-KR" dirty="0"/>
              <a:t>, </a:t>
            </a:r>
            <a:r>
              <a:rPr lang="ko-KR" altLang="en-US" dirty="0"/>
              <a:t>내 드라이브에 </a:t>
            </a:r>
            <a:r>
              <a:rPr lang="en-US" altLang="ko-KR" dirty="0"/>
              <a:t>"</a:t>
            </a:r>
            <a:r>
              <a:rPr lang="en-US" altLang="ko-KR" dirty="0" err="1"/>
              <a:t>Colab</a:t>
            </a:r>
            <a:r>
              <a:rPr lang="en-US" altLang="ko-KR" dirty="0"/>
              <a:t> Notebooks" </a:t>
            </a:r>
            <a:r>
              <a:rPr lang="ko-KR" altLang="en-US" dirty="0"/>
              <a:t>라는 폴더가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"</a:t>
            </a:r>
            <a:r>
              <a:rPr lang="en-US" altLang="ko-KR" dirty="0" err="1"/>
              <a:t>Colab</a:t>
            </a:r>
            <a:r>
              <a:rPr lang="en-US" altLang="ko-KR" dirty="0"/>
              <a:t> Notebooks" </a:t>
            </a:r>
            <a:r>
              <a:rPr lang="ko-KR" altLang="en-US" dirty="0"/>
              <a:t>폴더 내에 </a:t>
            </a:r>
            <a:r>
              <a:rPr lang="en-US" altLang="ko-KR" dirty="0"/>
              <a:t>sea</a:t>
            </a:r>
            <a:r>
              <a:rPr lang="ko-KR" altLang="en-US" dirty="0"/>
              <a:t>라는 폴더를 만듭니다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sea </a:t>
            </a:r>
            <a:r>
              <a:rPr lang="ko-KR" altLang="en-US" dirty="0"/>
              <a:t>폴더로 이동한 다음</a:t>
            </a:r>
            <a:r>
              <a:rPr lang="en-US" altLang="ko-KR" dirty="0"/>
              <a:t>, </a:t>
            </a:r>
            <a:r>
              <a:rPr lang="ko-KR" altLang="en-US" dirty="0"/>
              <a:t>여기에 압축 해제한 실습코드와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ko-KR" altLang="en-US" dirty="0" err="1"/>
              <a:t>끌어다</a:t>
            </a:r>
            <a:r>
              <a:rPr lang="ko-KR" altLang="en-US" dirty="0"/>
              <a:t> 놓기</a:t>
            </a:r>
            <a:r>
              <a:rPr lang="en-US" altLang="ko-KR" dirty="0"/>
              <a:t>(Drag &amp; Drop)</a:t>
            </a:r>
            <a:r>
              <a:rPr lang="ko-KR" altLang="en-US" dirty="0"/>
              <a:t>로 업로드합니다</a:t>
            </a:r>
            <a:r>
              <a:rPr lang="en-US" altLang="ko-KR" dirty="0"/>
              <a:t>. </a:t>
            </a:r>
          </a:p>
          <a:p>
            <a:pPr marL="106263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D553BF-5C84-0A80-CCE2-05D2851D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44E861-1521-2313-96A1-41197626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89</a:t>
            </a:fld>
            <a:endParaRPr lang="ko-KR" alt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74B3D-ACF8-EC5F-4AC7-207A52908FDA}"/>
              </a:ext>
            </a:extLst>
          </p:cNvPr>
          <p:cNvSpPr txBox="1"/>
          <p:nvPr/>
        </p:nvSpPr>
        <p:spPr>
          <a:xfrm>
            <a:off x="735106" y="1056566"/>
            <a:ext cx="7673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2"/>
              </a:rPr>
              <a:t>https://www.dropbox.com/scl/fo/ksvim459vl9ckqsg00ekh/h?dl=0&amp;rlkey=0t7rt6le0djiuh2rrvqb11rz5</a:t>
            </a:r>
            <a:r>
              <a:rPr lang="ko-KR" altLang="en-US" sz="1100" dirty="0"/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4E920B-0672-71F0-D1BA-534EDF1408DC}"/>
              </a:ext>
            </a:extLst>
          </p:cNvPr>
          <p:cNvGrpSpPr/>
          <p:nvPr/>
        </p:nvGrpSpPr>
        <p:grpSpPr>
          <a:xfrm>
            <a:off x="2310879" y="2014190"/>
            <a:ext cx="4522242" cy="1634545"/>
            <a:chOff x="1564793" y="2277416"/>
            <a:chExt cx="6014413" cy="21738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CCE96A-A797-BE74-3F75-2FB581361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4793" y="2277416"/>
              <a:ext cx="6014413" cy="217388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AC087A-B552-F7F3-B670-C8717D2DAF73}"/>
                </a:ext>
              </a:extLst>
            </p:cNvPr>
            <p:cNvSpPr/>
            <p:nvPr/>
          </p:nvSpPr>
          <p:spPr>
            <a:xfrm>
              <a:off x="3778303" y="4073903"/>
              <a:ext cx="1587392" cy="37739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897B04B-9726-9E96-5920-AC0972F2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31" y="4546180"/>
            <a:ext cx="1228897" cy="514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ABA206-0F35-AB91-F7F6-DA7E8E337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557" y="4571421"/>
            <a:ext cx="1467208" cy="420827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397A169-DBBF-944F-E3C5-744312B3B2D7}"/>
              </a:ext>
            </a:extLst>
          </p:cNvPr>
          <p:cNvSpPr/>
          <p:nvPr/>
        </p:nvSpPr>
        <p:spPr>
          <a:xfrm>
            <a:off x="3230278" y="4699239"/>
            <a:ext cx="326288" cy="208303"/>
          </a:xfrm>
          <a:prstGeom prst="rightArrow">
            <a:avLst>
              <a:gd name="adj1" fmla="val 50000"/>
              <a:gd name="adj2" fmla="val 78052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53A57-232D-22C4-F469-F3E31A861E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"/>
          <a:stretch/>
        </p:blipFill>
        <p:spPr>
          <a:xfrm>
            <a:off x="5410322" y="4260788"/>
            <a:ext cx="1998883" cy="116702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A88D159-36CC-FA2B-A57C-5978B90BFBDA}"/>
              </a:ext>
            </a:extLst>
          </p:cNvPr>
          <p:cNvSpPr/>
          <p:nvPr/>
        </p:nvSpPr>
        <p:spPr>
          <a:xfrm>
            <a:off x="5061866" y="4740151"/>
            <a:ext cx="326288" cy="208303"/>
          </a:xfrm>
          <a:prstGeom prst="rightArrow">
            <a:avLst>
              <a:gd name="adj1" fmla="val 50000"/>
              <a:gd name="adj2" fmla="val 78052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5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1496702-72F9-2240-B4AB-F638EA9875BD}"/>
              </a:ext>
            </a:extLst>
          </p:cNvPr>
          <p:cNvCxnSpPr>
            <a:cxnSpLocks/>
            <a:stCxn id="21" idx="3"/>
            <a:endCxn id="8" idx="2"/>
          </p:cNvCxnSpPr>
          <p:nvPr/>
        </p:nvCxnSpPr>
        <p:spPr>
          <a:xfrm flipV="1">
            <a:off x="5500409" y="1872078"/>
            <a:ext cx="1805826" cy="1616418"/>
          </a:xfrm>
          <a:prstGeom prst="bentConnector2">
            <a:avLst/>
          </a:prstGeom>
          <a:noFill/>
          <a:ln w="28575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E4BA87A-CC13-480E-8EFC-D7E76549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④ 공간 분석을 위한 패키지</a:t>
            </a:r>
            <a:r>
              <a:rPr lang="en-US" altLang="ko-KR" dirty="0"/>
              <a:t>(Package)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D1A61-1981-4341-83EA-31D44C3A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4696"/>
            <a:ext cx="8229600" cy="183127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패키지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(Package) : 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모듈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라이브러리 등으로도 부르는 미리 만들어진 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SW 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프로그램 모음</a:t>
            </a:r>
            <a:endParaRPr kumimoji="1" lang="en-US" altLang="ko-KR" dirty="0">
              <a:solidFill>
                <a:srgbClr val="000000"/>
              </a:solidFill>
              <a:latin typeface="+mn-ea"/>
            </a:endParaRPr>
          </a:p>
          <a:p>
            <a:pPr marL="179388" indent="-179388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VS Code &gt; View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&gt;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Terminal 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클릭 </a:t>
            </a:r>
            <a:endParaRPr kumimoji="1" lang="en-US" altLang="ko-KR" dirty="0">
              <a:solidFill>
                <a:srgbClr val="000000"/>
              </a:solidFill>
              <a:latin typeface="+mn-ea"/>
            </a:endParaRPr>
          </a:p>
          <a:p>
            <a:pPr marL="179388" indent="-179388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윈도우 탐색기에서 실습 자료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en-US" altLang="ko-KR" dirty="0" err="1">
                <a:solidFill>
                  <a:srgbClr val="000000"/>
                </a:solidFill>
                <a:latin typeface="+mn-ea"/>
              </a:rPr>
              <a:t>geopython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/</a:t>
            </a:r>
            <a:r>
              <a:rPr kumimoji="1" lang="en-US" altLang="ko-KR" dirty="0" err="1">
                <a:solidFill>
                  <a:srgbClr val="000000"/>
                </a:solidFill>
                <a:latin typeface="+mn-ea"/>
              </a:rPr>
              <a:t>sw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) 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폴더에 있는 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.</a:t>
            </a:r>
            <a:r>
              <a:rPr kumimoji="1" lang="en-US" altLang="ko-KR" dirty="0" err="1">
                <a:solidFill>
                  <a:srgbClr val="000000"/>
                </a:solidFill>
                <a:latin typeface="+mn-ea"/>
              </a:rPr>
              <a:t>whl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파일들을 </a:t>
            </a:r>
            <a:br>
              <a:rPr kumimoji="1" lang="en-US" altLang="ko-KR" dirty="0">
                <a:solidFill>
                  <a:srgbClr val="000000"/>
                </a:solidFill>
                <a:latin typeface="+mn-ea"/>
              </a:rPr>
            </a:br>
            <a:r>
              <a:rPr kumimoji="1" lang="ko-KR" altLang="en-US" b="1" dirty="0">
                <a:solidFill>
                  <a:srgbClr val="000000"/>
                </a:solidFill>
                <a:latin typeface="+mn-ea"/>
              </a:rPr>
              <a:t>터미널 기본 경로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에 복사</a:t>
            </a:r>
            <a:endParaRPr kumimoji="1" lang="en-US" altLang="ko-KR" dirty="0">
              <a:solidFill>
                <a:srgbClr val="000000"/>
              </a:solidFill>
              <a:latin typeface="+mn-ea"/>
            </a:endParaRPr>
          </a:p>
          <a:p>
            <a:pPr marL="179388" indent="-179388" defTabSz="939800" eaLnBrk="0" fontAlgn="b" hangingPunct="0">
              <a:spcBef>
                <a:spcPct val="30000"/>
              </a:spcBef>
              <a:spcAft>
                <a:spcPct val="0"/>
              </a:spcAft>
            </a:pPr>
            <a:endParaRPr kumimoji="1" lang="en-US" altLang="ko-KR" dirty="0">
              <a:solidFill>
                <a:srgbClr val="000000"/>
              </a:solidFill>
              <a:latin typeface="+mn-ea"/>
            </a:endParaRPr>
          </a:p>
          <a:p>
            <a:pPr marL="179388" indent="-179388" defTabSz="939800" eaLnBrk="0" fontAlgn="b" hangingPunct="0">
              <a:spcBef>
                <a:spcPct val="30000"/>
              </a:spcBef>
              <a:spcAft>
                <a:spcPct val="0"/>
              </a:spcAft>
            </a:pPr>
            <a:endParaRPr kumimoji="1" lang="en-US" altLang="ko-KR" dirty="0">
              <a:solidFill>
                <a:srgbClr val="000000"/>
              </a:solidFill>
              <a:latin typeface="+mn-ea"/>
            </a:endParaRPr>
          </a:p>
          <a:p>
            <a:pPr marL="179388" indent="-179388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아래 표의 명령어를 한 </a:t>
            </a:r>
            <a:r>
              <a:rPr kumimoji="1" lang="ko-KR" altLang="en-US" dirty="0" err="1">
                <a:solidFill>
                  <a:srgbClr val="000000"/>
                </a:solidFill>
                <a:latin typeface="+mn-ea"/>
              </a:rPr>
              <a:t>줄씩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복사해서 오른쪽 위의 명령창에 </a:t>
            </a:r>
            <a:r>
              <a:rPr kumimoji="1" lang="ko-KR" altLang="en-US" dirty="0" err="1">
                <a:solidFill>
                  <a:srgbClr val="000000"/>
                </a:solidFill>
                <a:latin typeface="+mn-ea"/>
              </a:rPr>
              <a:t>붙여넣고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rgbClr val="000000"/>
                </a:solidFill>
                <a:latin typeface="+mn-ea"/>
              </a:rPr>
              <a:t>엔터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반복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) 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 </a:t>
            </a:r>
            <a:endParaRPr kumimoji="1" lang="en-US" altLang="ko-KR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BC35F4-5BDA-40EC-B05E-C63C0659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/>
              <a:t>파이썬을 활용한 공간 빅데이터 분석 및 시각화</a:t>
            </a:r>
            <a:endParaRPr lang="ko-KR" altLang="en-US" sz="9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9C09A2-B648-40D2-8AB6-8C9926CC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9</a:t>
            </a:fld>
            <a:endParaRPr lang="ko-KR" alt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DFD7-1B44-AF22-A711-FB272616FCF2}"/>
              </a:ext>
            </a:extLst>
          </p:cNvPr>
          <p:cNvSpPr txBox="1"/>
          <p:nvPr/>
        </p:nvSpPr>
        <p:spPr>
          <a:xfrm>
            <a:off x="747990" y="2624958"/>
            <a:ext cx="4752419" cy="172707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# </a:t>
            </a:r>
            <a:r>
              <a:rPr lang="ko-KR" altLang="en-US" sz="1200" dirty="0"/>
              <a:t>순서대로 진행해주세요</a:t>
            </a:r>
            <a:r>
              <a:rPr lang="en-US" altLang="ko-KR" sz="1200" dirty="0"/>
              <a:t>~~~!!!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pip install Shapely-1.8.2-cp311-cp311-win_amd64.whl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pip install GDAL-3.4.3-cp311-cp311-win_amd64.whl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pip install Fiona-1.8.21-cp311-cp311-win_amd64.whl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pip install geopandas-0.13.2-py3-none-any.whl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pip install --upgrade </a:t>
            </a:r>
            <a:r>
              <a:rPr lang="en-US" altLang="ko-KR" sz="1200" dirty="0" err="1"/>
              <a:t>geopandas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991B4AAC-C66F-BE51-5FF1-50BD5C813839}"/>
              </a:ext>
            </a:extLst>
          </p:cNvPr>
          <p:cNvSpPr txBox="1"/>
          <p:nvPr/>
        </p:nvSpPr>
        <p:spPr>
          <a:xfrm>
            <a:off x="457200" y="5092835"/>
            <a:ext cx="83461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265113" indent="-265113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2"/>
                </a:solidFill>
                <a:latin typeface="+mn-ea"/>
                <a:ea typeface="+mn-ea"/>
              </a:rPr>
              <a:t>만약 </a:t>
            </a:r>
            <a:r>
              <a:rPr lang="en-US" altLang="ko-KR" sz="1400" dirty="0">
                <a:solidFill>
                  <a:schemeClr val="tx2"/>
                </a:solidFill>
                <a:latin typeface="+mn-ea"/>
                <a:ea typeface="+mn-ea"/>
              </a:rPr>
              <a:t>geospatial </a:t>
            </a:r>
            <a:r>
              <a:rPr lang="ko-KR" altLang="en-US" sz="1400" dirty="0">
                <a:solidFill>
                  <a:schemeClr val="tx2"/>
                </a:solidFill>
                <a:latin typeface="+mn-ea"/>
                <a:ea typeface="+mn-ea"/>
              </a:rPr>
              <a:t>패키지 설치시 오류가 나면 설치가 안된 패키지 설치 파일을 아래 사이트에서 다운받아 설치</a:t>
            </a:r>
            <a:endParaRPr lang="en-US" altLang="ko-KR" sz="14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23C31A4-DFF3-795A-E73B-B01B6E3C83FF}"/>
              </a:ext>
            </a:extLst>
          </p:cNvPr>
          <p:cNvSpPr/>
          <p:nvPr/>
        </p:nvSpPr>
        <p:spPr>
          <a:xfrm>
            <a:off x="6019800" y="2757356"/>
            <a:ext cx="2645713" cy="1293021"/>
          </a:xfrm>
          <a:prstGeom prst="wedgeEllipseCallout">
            <a:avLst>
              <a:gd name="adj1" fmla="val -44071"/>
              <a:gd name="adj2" fmla="val 39621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실행 중에 진행 여부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[Y/N]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을 물어보면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Y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키를  눌러서 계속 진행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F612B-4D10-1586-1AE7-6BD1BCFED61C}"/>
              </a:ext>
            </a:extLst>
          </p:cNvPr>
          <p:cNvSpPr txBox="1"/>
          <p:nvPr/>
        </p:nvSpPr>
        <p:spPr>
          <a:xfrm>
            <a:off x="541802" y="5440139"/>
            <a:ext cx="3304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https://www.lfd.uci.edu/~gohlke/pythonlibs/</a:t>
            </a:r>
            <a:r>
              <a:rPr lang="ko-KR" alt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31F8F-127C-39AF-B792-54E4012F89A0}"/>
              </a:ext>
            </a:extLst>
          </p:cNvPr>
          <p:cNvSpPr txBox="1"/>
          <p:nvPr/>
        </p:nvSpPr>
        <p:spPr>
          <a:xfrm>
            <a:off x="541802" y="5760002"/>
            <a:ext cx="3304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>
                <a:hlinkClick r:id="rId3"/>
              </a:rPr>
              <a:t>https://pypi.org/project/geopandas/#files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9DD38-C61D-2E22-DF6E-345C86D0F9F5}"/>
              </a:ext>
            </a:extLst>
          </p:cNvPr>
          <p:cNvSpPr txBox="1"/>
          <p:nvPr/>
        </p:nvSpPr>
        <p:spPr>
          <a:xfrm>
            <a:off x="3845859" y="5451680"/>
            <a:ext cx="4902304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Shapely, GDAL, Fiona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검색해서 파이썬 버전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/OS/Bit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맞는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whl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찾아 다운로드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D5D37-FB79-8603-F967-5ABF22845AB4}"/>
              </a:ext>
            </a:extLst>
          </p:cNvPr>
          <p:cNvSpPr txBox="1"/>
          <p:nvPr/>
        </p:nvSpPr>
        <p:spPr>
          <a:xfrm>
            <a:off x="3845859" y="5795164"/>
            <a:ext cx="2688557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whl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파일을 클릭하여 다운로드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61CDF4-E83E-3930-4066-21F77B357225}"/>
              </a:ext>
            </a:extLst>
          </p:cNvPr>
          <p:cNvGrpSpPr/>
          <p:nvPr/>
        </p:nvGrpSpPr>
        <p:grpSpPr>
          <a:xfrm>
            <a:off x="5925670" y="1141529"/>
            <a:ext cx="2761129" cy="730549"/>
            <a:chOff x="5925670" y="1141529"/>
            <a:chExt cx="2761129" cy="7305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AC104B9-5AE9-B016-A725-53FB8E108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5670" y="1141529"/>
              <a:ext cx="2761129" cy="7305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832FB2C-8172-947F-DC05-9B3EA95EA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76" t="79289" r="74903" b="12442"/>
            <a:stretch/>
          </p:blipFill>
          <p:spPr>
            <a:xfrm>
              <a:off x="6019800" y="1563543"/>
              <a:ext cx="702945" cy="107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35211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10BB2-B1FA-6AC4-6CDD-11D24AE9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코드 및 데이터 준비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0C340-EF1A-D1B1-96AC-3CAFDB49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분석환경 준비가 완료되었습니다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4CD623-0641-978A-3FE3-7AB4E06E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3D7BE4-8B71-1A5C-8EB7-1B047006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90</a:t>
            </a:fld>
            <a:endParaRPr lang="ko-KR" altLang="en-US" sz="9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CDCA06-F937-2916-3733-83A26B81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29" y="1058404"/>
            <a:ext cx="6820542" cy="4741191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93CE52CE-6BEF-7B91-C4B0-E15DC3B8AC8C}"/>
              </a:ext>
            </a:extLst>
          </p:cNvPr>
          <p:cNvSpPr txBox="1"/>
          <p:nvPr/>
        </p:nvSpPr>
        <p:spPr>
          <a:xfrm>
            <a:off x="457200" y="5799595"/>
            <a:ext cx="8229600" cy="558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굴림" pitchFamily="50" charset="-128"/>
                <a:ea typeface="굴림" pitchFamily="50" charset="-128"/>
                <a:cs typeface="굴림" pitchFamily="50" charset="-128"/>
              </a:defRPr>
            </a:lvl9pPr>
          </a:lstStyle>
          <a:p>
            <a:pPr marL="179388" indent="-179388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en-US" altLang="ko-KR" sz="1100" dirty="0">
                <a:solidFill>
                  <a:schemeClr val="tx2"/>
                </a:solidFill>
                <a:latin typeface="+mn-ea"/>
                <a:ea typeface="+mn-ea"/>
              </a:rPr>
              <a:t>.</a:t>
            </a:r>
            <a:r>
              <a:rPr lang="en-US" altLang="ko-KR" sz="1100" dirty="0" err="1">
                <a:solidFill>
                  <a:schemeClr val="tx2"/>
                </a:solidFill>
                <a:latin typeface="+mn-ea"/>
                <a:ea typeface="+mn-ea"/>
              </a:rPr>
              <a:t>ipynb</a:t>
            </a:r>
            <a:r>
              <a:rPr lang="ko-KR" altLang="en-US" sz="1100" dirty="0">
                <a:solidFill>
                  <a:schemeClr val="tx2"/>
                </a:solidFill>
                <a:latin typeface="+mn-ea"/>
                <a:ea typeface="+mn-ea"/>
              </a:rPr>
              <a:t>는 주피터 노트북의 파일 포맷</a:t>
            </a:r>
            <a:r>
              <a:rPr lang="en-US" altLang="ko-KR" sz="1100" dirty="0">
                <a:solidFill>
                  <a:schemeClr val="tx2"/>
                </a:solidFill>
                <a:latin typeface="+mn-ea"/>
                <a:ea typeface="+mn-ea"/>
              </a:rPr>
              <a:t>. </a:t>
            </a:r>
            <a:r>
              <a:rPr lang="ko-KR" altLang="en-US" sz="1100" dirty="0">
                <a:solidFill>
                  <a:schemeClr val="tx2"/>
                </a:solidFill>
                <a:latin typeface="+mn-ea"/>
                <a:ea typeface="+mn-ea"/>
              </a:rPr>
              <a:t>이 파일을 공유하여 다른 장비의 주피터 노트북에서 열면 동일하게 코드를 실행하거나</a:t>
            </a:r>
            <a:r>
              <a:rPr lang="en-US" altLang="ko-KR" sz="1100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sz="1100" dirty="0">
                <a:solidFill>
                  <a:schemeClr val="tx2"/>
                </a:solidFill>
                <a:latin typeface="+mn-ea"/>
                <a:ea typeface="+mn-ea"/>
              </a:rPr>
              <a:t>실행 결과</a:t>
            </a:r>
            <a:r>
              <a:rPr lang="en-US" altLang="ko-KR" sz="1100" dirty="0"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lang="ko-KR" altLang="en-US" sz="1100" dirty="0">
                <a:solidFill>
                  <a:schemeClr val="tx2"/>
                </a:solidFill>
                <a:latin typeface="+mn-ea"/>
                <a:ea typeface="+mn-ea"/>
              </a:rPr>
              <a:t>차트 등</a:t>
            </a:r>
            <a:r>
              <a:rPr lang="en-US" altLang="ko-KR" sz="1100" dirty="0">
                <a:solidFill>
                  <a:schemeClr val="tx2"/>
                </a:solidFill>
                <a:latin typeface="+mn-ea"/>
                <a:ea typeface="+mn-ea"/>
              </a:rPr>
              <a:t>)</a:t>
            </a:r>
            <a:r>
              <a:rPr lang="ko-KR" altLang="en-US" sz="1100" dirty="0">
                <a:solidFill>
                  <a:schemeClr val="tx2"/>
                </a:solidFill>
                <a:latin typeface="+mn-ea"/>
                <a:ea typeface="+mn-ea"/>
              </a:rPr>
              <a:t>를 볼 수 있음</a:t>
            </a:r>
            <a:endParaRPr lang="en-US" altLang="ko-KR" sz="1100" dirty="0">
              <a:solidFill>
                <a:schemeClr val="tx2"/>
              </a:solidFill>
              <a:latin typeface="+mn-ea"/>
              <a:ea typeface="+mn-ea"/>
            </a:endParaRPr>
          </a:p>
          <a:p>
            <a:pPr marL="179388" indent="-179388" defTabSz="939800" eaLnBrk="0" fontAlgn="b" hangingPunct="0"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en-US" altLang="ko-KR" sz="1100" dirty="0" err="1">
                <a:solidFill>
                  <a:schemeClr val="tx2"/>
                </a:solidFill>
                <a:latin typeface="+mn-ea"/>
                <a:ea typeface="+mn-ea"/>
              </a:rPr>
              <a:t>Github</a:t>
            </a:r>
            <a:r>
              <a:rPr lang="en-US" altLang="ko-KR" sz="1100" dirty="0">
                <a:solidFill>
                  <a:schemeClr val="tx2"/>
                </a:solidFill>
                <a:latin typeface="+mn-ea"/>
                <a:ea typeface="+mn-ea"/>
              </a:rPr>
              <a:t>, Kaggle </a:t>
            </a:r>
            <a:r>
              <a:rPr lang="ko-KR" altLang="en-US" sz="1100" dirty="0">
                <a:solidFill>
                  <a:schemeClr val="tx2"/>
                </a:solidFill>
                <a:latin typeface="+mn-ea"/>
                <a:ea typeface="+mn-ea"/>
              </a:rPr>
              <a:t>등에서는 노트북 내용을 열어서 볼 수 있음 </a:t>
            </a:r>
            <a:endParaRPr lang="en-US" altLang="ko-KR" sz="11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422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4F31-8EA1-4746-B6BB-A06E2363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7C8B1-0206-4438-81B9-AD0DF79D1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388" indent="-179388"/>
            <a:r>
              <a:rPr lang="ko-KR" altLang="en-US" dirty="0"/>
              <a:t>구글 드라이브 </a:t>
            </a:r>
            <a:r>
              <a:rPr lang="en-US" altLang="ko-KR" dirty="0"/>
              <a:t>(</a:t>
            </a:r>
            <a:r>
              <a:rPr lang="ko-KR" altLang="en-US" dirty="0"/>
              <a:t>내 드라이브 </a:t>
            </a:r>
            <a:r>
              <a:rPr lang="en-US" altLang="ko-KR" dirty="0"/>
              <a:t>&gt; </a:t>
            </a:r>
            <a:r>
              <a:rPr lang="en-US" altLang="ko-KR" dirty="0" err="1"/>
              <a:t>Colab</a:t>
            </a:r>
            <a:r>
              <a:rPr lang="en-US" altLang="ko-KR" dirty="0"/>
              <a:t> Notebooks &gt; sea)</a:t>
            </a:r>
            <a:r>
              <a:rPr lang="ko-KR" altLang="en-US" dirty="0"/>
              <a:t>의 </a:t>
            </a:r>
            <a:r>
              <a:rPr lang="en-US" altLang="ko-KR" dirty="0"/>
              <a:t>"02_make_point_shp_from_csv.ipynb" </a:t>
            </a:r>
            <a:r>
              <a:rPr lang="ko-KR" altLang="en-US" dirty="0"/>
              <a:t>파일을 </a:t>
            </a:r>
            <a:r>
              <a:rPr lang="ko-KR" altLang="en-US" dirty="0" err="1"/>
              <a:t>더블클릭합니다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웹브라우저</a:t>
            </a:r>
            <a:r>
              <a:rPr lang="ko-KR" altLang="en-US" dirty="0"/>
              <a:t> 새 창</a:t>
            </a:r>
            <a:r>
              <a:rPr lang="en-US" altLang="ko-KR" dirty="0"/>
              <a:t>(</a:t>
            </a:r>
            <a:r>
              <a:rPr lang="ko-KR" altLang="en-US" dirty="0"/>
              <a:t>새 탭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Colab</a:t>
            </a:r>
            <a:r>
              <a:rPr lang="ko-KR" altLang="en-US" dirty="0"/>
              <a:t>에 노트북 파일이 로딩됩니다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강사의 설명을 들으면서 </a:t>
            </a:r>
            <a:r>
              <a:rPr lang="en-US" altLang="ko-KR" dirty="0"/>
              <a:t>Code Cell</a:t>
            </a:r>
            <a:r>
              <a:rPr lang="ko-KR" altLang="en-US" dirty="0"/>
              <a:t>별로        또는                    를 눌러 결과를 확인합니다</a:t>
            </a:r>
            <a:r>
              <a:rPr lang="en-US" altLang="ko-KR" dirty="0"/>
              <a:t>. 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C44EB6-494D-4371-86FA-590F8513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D023CC-FB48-4CFD-8DC2-28DFA27F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91</a:t>
            </a:fld>
            <a:endParaRPr lang="ko-KR" altLang="en-US" sz="900"/>
          </a:p>
        </p:txBody>
      </p:sp>
      <p:pic>
        <p:nvPicPr>
          <p:cNvPr id="14" name="Picture 2" descr="이미지 크게보기">
            <a:extLst>
              <a:ext uri="{FF2B5EF4-FFF2-40B4-BE49-F238E27FC236}">
                <a16:creationId xmlns:a16="http://schemas.microsoft.com/office/drawing/2014/main" id="{2DC3F265-42F7-7E6D-CABC-28B44ED29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73416" r="89931" b="13071"/>
          <a:stretch/>
        </p:blipFill>
        <p:spPr bwMode="auto">
          <a:xfrm>
            <a:off x="4238406" y="5843318"/>
            <a:ext cx="355343" cy="23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이미지 크게보기">
            <a:extLst>
              <a:ext uri="{FF2B5EF4-FFF2-40B4-BE49-F238E27FC236}">
                <a16:creationId xmlns:a16="http://schemas.microsoft.com/office/drawing/2014/main" id="{5B228D92-DB4B-3D86-450A-C5F3F0DCB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" t="59431" r="85844" b="26863"/>
          <a:stretch/>
        </p:blipFill>
        <p:spPr bwMode="auto">
          <a:xfrm>
            <a:off x="10507850" y="5496150"/>
            <a:ext cx="595105" cy="23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이미지 크게보기">
            <a:extLst>
              <a:ext uri="{FF2B5EF4-FFF2-40B4-BE49-F238E27FC236}">
                <a16:creationId xmlns:a16="http://schemas.microsoft.com/office/drawing/2014/main" id="{F7813EA3-91BF-3658-1F78-44789FCA6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2" t="45310" r="35043" b="40984"/>
          <a:stretch/>
        </p:blipFill>
        <p:spPr bwMode="auto">
          <a:xfrm>
            <a:off x="11134245" y="5496150"/>
            <a:ext cx="478647" cy="23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이미지 크게보기">
            <a:extLst>
              <a:ext uri="{FF2B5EF4-FFF2-40B4-BE49-F238E27FC236}">
                <a16:creationId xmlns:a16="http://schemas.microsoft.com/office/drawing/2014/main" id="{4D4BDD2C-7ED1-E725-545E-3CFF89223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2" t="45310" r="35043" b="40984"/>
          <a:stretch/>
        </p:blipFill>
        <p:spPr bwMode="auto">
          <a:xfrm>
            <a:off x="4641653" y="5839992"/>
            <a:ext cx="478647" cy="23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45ED66-FFD2-1220-E3A4-BA2D72E8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4" y="1309265"/>
            <a:ext cx="5067601" cy="1764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E2843F-1542-E47C-9630-1D7C08E33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877"/>
          <a:stretch/>
        </p:blipFill>
        <p:spPr>
          <a:xfrm>
            <a:off x="1776544" y="3540396"/>
            <a:ext cx="6092838" cy="20661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951C7C-0D1A-5A01-6A97-637F362AF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99"/>
          <a:stretch/>
        </p:blipFill>
        <p:spPr>
          <a:xfrm>
            <a:off x="3522675" y="5834174"/>
            <a:ext cx="246153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9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76DDD-CA17-D414-2B2C-A563E37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ko-KR" altLang="en-US" dirty="0"/>
              <a:t>에서 구글 드라이브 연결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2F8EB8-BAE0-4E7F-A11F-C73F4312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9007D-151F-AEA0-5180-9527C9EE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92</a:t>
            </a:fld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F48A9B-A068-A714-AE2D-BB2FCC82E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"/>
          <a:stretch/>
        </p:blipFill>
        <p:spPr>
          <a:xfrm>
            <a:off x="703729" y="941509"/>
            <a:ext cx="3395290" cy="14236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9EAE24-9048-1459-6A70-2AA0C8EFA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799298"/>
            <a:ext cx="3395290" cy="29381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0B247A-2EFC-1651-C9C1-16D24084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07" y="941509"/>
            <a:ext cx="2816726" cy="47959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E2A807-3535-71D3-6973-711FDB8AD6FB}"/>
              </a:ext>
            </a:extLst>
          </p:cNvPr>
          <p:cNvSpPr/>
          <p:nvPr/>
        </p:nvSpPr>
        <p:spPr>
          <a:xfrm>
            <a:off x="3124200" y="2081361"/>
            <a:ext cx="974819" cy="28376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213853-6E26-6DA4-38B4-63A9660DB8D7}"/>
              </a:ext>
            </a:extLst>
          </p:cNvPr>
          <p:cNvSpPr/>
          <p:nvPr/>
        </p:nvSpPr>
        <p:spPr>
          <a:xfrm>
            <a:off x="865095" y="4117507"/>
            <a:ext cx="1411940" cy="35588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A2191D-265E-7435-F296-255D8C511CF9}"/>
              </a:ext>
            </a:extLst>
          </p:cNvPr>
          <p:cNvSpPr/>
          <p:nvPr/>
        </p:nvSpPr>
        <p:spPr>
          <a:xfrm>
            <a:off x="6738593" y="5405716"/>
            <a:ext cx="1347572" cy="29583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DCCD25C-758D-BD0E-6F22-11D365BED88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>
            <a:off x="1715148" y="2221044"/>
            <a:ext cx="1752381" cy="20405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84B2F03-A34D-68E7-9CE2-25504EAFC2C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77035" y="4295448"/>
            <a:ext cx="4461558" cy="12581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24B4317E-D9C1-E1E9-396D-408DB72AE02A}"/>
              </a:ext>
            </a:extLst>
          </p:cNvPr>
          <p:cNvSpPr/>
          <p:nvPr/>
        </p:nvSpPr>
        <p:spPr>
          <a:xfrm>
            <a:off x="1994456" y="4651328"/>
            <a:ext cx="1927411" cy="376517"/>
          </a:xfrm>
          <a:prstGeom prst="wedgeRectCallout">
            <a:avLst>
              <a:gd name="adj1" fmla="val -46414"/>
              <a:gd name="adj2" fmla="val -132738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사용한 구글 계정 선택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BB775E-3C4D-C821-6DB9-F3D28256FD1C}"/>
              </a:ext>
            </a:extLst>
          </p:cNvPr>
          <p:cNvSpPr txBox="1"/>
          <p:nvPr/>
        </p:nvSpPr>
        <p:spPr>
          <a:xfrm>
            <a:off x="644482" y="6021359"/>
            <a:ext cx="785503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2"/>
                </a:solidFill>
                <a:latin typeface="+mj-ea"/>
                <a:ea typeface="+mj-ea"/>
              </a:rPr>
              <a:t>실습을 모두 마친 이후에는 로그아웃</a:t>
            </a:r>
            <a:r>
              <a:rPr lang="en-US" altLang="ko-KR" sz="1200" dirty="0">
                <a:solidFill>
                  <a:schemeClr val="accent2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solidFill>
                  <a:schemeClr val="accent2"/>
                </a:solidFill>
                <a:latin typeface="+mj-ea"/>
                <a:ea typeface="+mj-ea"/>
              </a:rPr>
              <a:t>크롬 브라우저 초기화 등을 해서 실습 장비에서 자동 로그인</a:t>
            </a:r>
            <a:r>
              <a:rPr lang="en-US" altLang="ko-KR" sz="1200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+mj-ea"/>
                <a:ea typeface="+mj-ea"/>
              </a:rPr>
              <a:t>등이 되지 않도록 합니다  </a:t>
            </a:r>
          </a:p>
        </p:txBody>
      </p:sp>
    </p:spTree>
    <p:extLst>
      <p:ext uri="{BB962C8B-B14F-4D97-AF65-F5344CB8AC3E}">
        <p14:creationId xmlns:p14="http://schemas.microsoft.com/office/powerpoint/2010/main" val="88670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8AF81-E79A-2862-45DF-FCC13D17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998C6-01CA-97BC-0E4A-88EC11936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 드라이브의 </a:t>
            </a:r>
            <a:r>
              <a:rPr lang="en-US" altLang="ko-KR" dirty="0" err="1"/>
              <a:t>Colab</a:t>
            </a:r>
            <a:r>
              <a:rPr lang="en-US" altLang="ko-KR" dirty="0"/>
              <a:t> Notebooks &gt; sea &gt; result</a:t>
            </a:r>
            <a:r>
              <a:rPr lang="ko-KR" altLang="en-US" dirty="0"/>
              <a:t> 폴더에 </a:t>
            </a:r>
            <a:r>
              <a:rPr lang="en-US" altLang="ko-KR" dirty="0" err="1"/>
              <a:t>mbris.shp</a:t>
            </a:r>
            <a:r>
              <a:rPr lang="ko-KR" altLang="en-US" dirty="0"/>
              <a:t>이 생긴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shp</a:t>
            </a:r>
            <a:r>
              <a:rPr lang="ko-KR" altLang="en-US" dirty="0"/>
              <a:t>은 일반적으로 많이 사용하는 </a:t>
            </a:r>
            <a:r>
              <a:rPr lang="en-US" altLang="ko-KR" dirty="0"/>
              <a:t>GIS </a:t>
            </a:r>
            <a:r>
              <a:rPr lang="ko-KR" altLang="en-US" dirty="0"/>
              <a:t>벡터 파일 포맷으로서 </a:t>
            </a:r>
            <a:r>
              <a:rPr lang="en-US" altLang="ko-KR" dirty="0"/>
              <a:t>QGIS</a:t>
            </a:r>
            <a:r>
              <a:rPr lang="ko-KR" altLang="en-US" dirty="0"/>
              <a:t>에서 </a:t>
            </a:r>
            <a:r>
              <a:rPr lang="ko-KR" altLang="en-US" dirty="0" err="1"/>
              <a:t>로딩하여</a:t>
            </a:r>
            <a:r>
              <a:rPr lang="ko-KR" altLang="en-US" dirty="0"/>
              <a:t> 확인해 볼 수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0C644-A646-40B3-7DA8-4089B5DA0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파이썬을 활용한 해양생물 공간 분석 및 시각화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A33F23-6761-E545-4BC5-042B423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93</a:t>
            </a:fld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9D9915-02CF-0E04-14EC-F7218356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71" y="1176627"/>
            <a:ext cx="5609857" cy="32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541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43E29A-5AB4-47EA-B79A-BBBC813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5B915-BF38-426D-896E-30A6C0A2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889A5-FBB0-4BF3-AB90-6DD9EE75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39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7A851-1C78-4AD8-855C-6B71E9A8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지리좌표계</a:t>
            </a:r>
            <a:r>
              <a:rPr lang="en-US" altLang="ko-KR" dirty="0"/>
              <a:t>(GCS)</a:t>
            </a:r>
            <a:r>
              <a:rPr lang="ko-KR" altLang="en-US" dirty="0"/>
              <a:t>와 </a:t>
            </a:r>
            <a:r>
              <a:rPr lang="ko-KR" altLang="en-US" dirty="0" err="1"/>
              <a:t>투영좌표계</a:t>
            </a:r>
            <a:r>
              <a:rPr lang="en-US" altLang="ko-KR" dirty="0"/>
              <a:t>(PCS)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64FA8-7D23-466D-92A6-78A61E3E5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지리좌표계</a:t>
            </a:r>
            <a:r>
              <a:rPr lang="en-US" altLang="ko-KR" dirty="0"/>
              <a:t>(GCS : Geographic Coordinate System) : </a:t>
            </a:r>
            <a:r>
              <a:rPr lang="ko-KR" altLang="en-US" dirty="0"/>
              <a:t>지구본과 같은 타원체 상태에서의 좌표계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투영좌표계</a:t>
            </a:r>
            <a:r>
              <a:rPr lang="en-US" altLang="ko-KR" dirty="0"/>
              <a:t>(PCS : Projected Coordinate System) : </a:t>
            </a:r>
            <a:r>
              <a:rPr lang="ko-KR" altLang="en-US" dirty="0"/>
              <a:t>지리좌표를 종이지도 등 평면에 투영시킨 좌표계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740D34B-444C-49CC-900F-59E951FD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C63-7858-4085-85A5-BD3E78AB630B}" type="slidenum">
              <a:rPr lang="ko-KR" altLang="en-US" smtClean="0"/>
              <a:t>95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18483-C5CD-4456-AC2C-31241841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5577"/>
            <a:ext cx="2691581" cy="24457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5049BB-A50B-46EA-A94A-4E941F8AE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53"/>
          <a:stretch/>
        </p:blipFill>
        <p:spPr>
          <a:xfrm>
            <a:off x="4400563" y="2521386"/>
            <a:ext cx="2210069" cy="19703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CA9E3A-FAB4-4D72-AB5A-C50854CF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854" y="2413489"/>
            <a:ext cx="1781947" cy="24678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AB8C89C-A076-44D6-8EB2-650015719EA2}"/>
              </a:ext>
            </a:extLst>
          </p:cNvPr>
          <p:cNvSpPr/>
          <p:nvPr/>
        </p:nvSpPr>
        <p:spPr>
          <a:xfrm>
            <a:off x="457199" y="6091409"/>
            <a:ext cx="4041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ko-KR" altLang="en-US" sz="1050" dirty="0"/>
              <a:t>공간정보체계의 이해와 활용, 국토정보공사 공간정보아카데미</a:t>
            </a:r>
          </a:p>
        </p:txBody>
      </p:sp>
      <p:sp>
        <p:nvSpPr>
          <p:cNvPr id="8" name="순서도: 병합 7">
            <a:extLst>
              <a:ext uri="{FF2B5EF4-FFF2-40B4-BE49-F238E27FC236}">
                <a16:creationId xmlns:a16="http://schemas.microsoft.com/office/drawing/2014/main" id="{F8ED9019-855A-4941-90F9-5F5AFA7F2E2C}"/>
              </a:ext>
            </a:extLst>
          </p:cNvPr>
          <p:cNvSpPr/>
          <p:nvPr/>
        </p:nvSpPr>
        <p:spPr>
          <a:xfrm rot="16200000">
            <a:off x="3271336" y="3500280"/>
            <a:ext cx="712448" cy="294222"/>
          </a:xfrm>
          <a:prstGeom prst="flowChartMerg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alpha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C49EAE7E-9CC6-4DC5-AAD4-8D8CBFCA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1638575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8CF883D-1269-4C2B-A609-D106D14D5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7586"/>
            <a:ext cx="8229600" cy="5673213"/>
          </a:xfrm>
        </p:spPr>
        <p:txBody>
          <a:bodyPr/>
          <a:lstStyle/>
          <a:p>
            <a:r>
              <a:rPr lang="en-US" altLang="ko-KR" dirty="0"/>
              <a:t>WGS84(World Geodetic System 1984) </a:t>
            </a:r>
            <a:r>
              <a:rPr lang="ko-KR" altLang="en-US" dirty="0" err="1"/>
              <a:t>지구타원체</a:t>
            </a:r>
            <a:r>
              <a:rPr lang="ko-KR" altLang="en-US" dirty="0"/>
              <a:t> 모형 위에서 경도 및 위도로써 표기한 좌표체계 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EPSG:4326 </a:t>
            </a:r>
            <a:r>
              <a:rPr lang="ko-KR" altLang="en-US" dirty="0"/>
              <a:t>으로써 통용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altLang="ko-KR" dirty="0"/>
              <a:t>WGS84</a:t>
            </a:r>
          </a:p>
          <a:p>
            <a:pPr lvl="1"/>
            <a:r>
              <a:rPr lang="ko-KR" altLang="en-US" dirty="0"/>
              <a:t> 미국</a:t>
            </a:r>
            <a:r>
              <a:rPr lang="en-US" altLang="ko-KR" dirty="0"/>
              <a:t> </a:t>
            </a:r>
            <a:r>
              <a:rPr lang="ko-KR" altLang="en-US" dirty="0"/>
              <a:t>국방부 주도로 확립한 표준 </a:t>
            </a:r>
            <a:r>
              <a:rPr lang="ko-KR" altLang="en-US" dirty="0" err="1"/>
              <a:t>지구타원체</a:t>
            </a:r>
            <a:r>
              <a:rPr lang="ko-KR" altLang="en-US" dirty="0"/>
              <a:t> 모형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 GPS </a:t>
            </a:r>
            <a:r>
              <a:rPr lang="ko-KR" altLang="en-US" dirty="0">
                <a:solidFill>
                  <a:prstClr val="black"/>
                </a:solidFill>
              </a:rPr>
              <a:t>등 </a:t>
            </a:r>
            <a:r>
              <a:rPr lang="ko-KR" altLang="en-US" dirty="0" err="1">
                <a:solidFill>
                  <a:prstClr val="black"/>
                </a:solidFill>
              </a:rPr>
              <a:t>위성항법에</a:t>
            </a:r>
            <a:r>
              <a:rPr lang="ko-KR" altLang="en-US" dirty="0">
                <a:solidFill>
                  <a:prstClr val="black"/>
                </a:solidFill>
              </a:rPr>
              <a:t> 사용되는 기준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 1984</a:t>
            </a:r>
            <a:r>
              <a:rPr lang="ko-KR" altLang="en-US" dirty="0">
                <a:solidFill>
                  <a:prstClr val="black"/>
                </a:solidFill>
              </a:rPr>
              <a:t>년 </a:t>
            </a:r>
            <a:r>
              <a:rPr lang="en-US" altLang="ko-KR" dirty="0">
                <a:solidFill>
                  <a:prstClr val="black"/>
                </a:solidFill>
              </a:rPr>
              <a:t>±1 m </a:t>
            </a:r>
            <a:r>
              <a:rPr lang="ko-KR" altLang="en-US" dirty="0">
                <a:solidFill>
                  <a:prstClr val="black"/>
                </a:solidFill>
              </a:rPr>
              <a:t>이내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오차로써 표준을 정립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altLang="ko-KR" dirty="0"/>
              <a:t>GRS80</a:t>
            </a:r>
            <a:r>
              <a:rPr lang="ko-KR" altLang="en-US" dirty="0"/>
              <a:t> </a:t>
            </a:r>
            <a:r>
              <a:rPr lang="en-US" altLang="ko-KR" dirty="0"/>
              <a:t>(Geodetic Reference System 1980) </a:t>
            </a:r>
          </a:p>
          <a:p>
            <a:pPr lvl="1"/>
            <a:r>
              <a:rPr lang="en-US" altLang="ko-KR" dirty="0"/>
              <a:t> IUGG(International Union of Geodesy and Geophysics, </a:t>
            </a:r>
            <a:r>
              <a:rPr lang="ko-KR" altLang="en-US" dirty="0" err="1"/>
              <a:t>국제측지지구물리연맹</a:t>
            </a:r>
            <a:r>
              <a:rPr lang="en-US" altLang="ko-KR" dirty="0"/>
              <a:t>)</a:t>
            </a:r>
            <a:r>
              <a:rPr lang="ko-KR" altLang="en-US" dirty="0"/>
              <a:t>에서 정한 표준 </a:t>
            </a:r>
            <a:r>
              <a:rPr lang="ko-KR" altLang="en-US" dirty="0" err="1"/>
              <a:t>지구타원체</a:t>
            </a:r>
            <a:r>
              <a:rPr lang="ko-KR" altLang="en-US" dirty="0"/>
              <a:t> 모형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altLang="ko-KR" dirty="0"/>
              <a:t>WGS84</a:t>
            </a:r>
            <a:r>
              <a:rPr lang="ko-KR" altLang="en-US" dirty="0"/>
              <a:t>와 </a:t>
            </a:r>
            <a:r>
              <a:rPr lang="en-US" altLang="ko-KR" dirty="0"/>
              <a:t>GRS80</a:t>
            </a:r>
            <a:r>
              <a:rPr lang="ko-KR" altLang="en-US" dirty="0"/>
              <a:t>은 사실상 동일</a:t>
            </a:r>
            <a:endParaRPr lang="en-US" altLang="ko-KR" dirty="0"/>
          </a:p>
          <a:p>
            <a:pPr lvl="1"/>
            <a:r>
              <a:rPr lang="ko-KR" altLang="en-US" dirty="0"/>
              <a:t> 극지방에서 </a:t>
            </a:r>
            <a:r>
              <a:rPr lang="en-US" altLang="ko-KR" dirty="0"/>
              <a:t>0.105 mm </a:t>
            </a:r>
            <a:r>
              <a:rPr lang="ko-KR" altLang="en-US" dirty="0"/>
              <a:t>수준의 차이</a:t>
            </a:r>
            <a:endParaRPr lang="en-US" altLang="ko-KR" dirty="0"/>
          </a:p>
          <a:p>
            <a:pPr lvl="1"/>
            <a:r>
              <a:rPr lang="ko-KR" altLang="en-US" dirty="0"/>
              <a:t> 초정밀 위성 </a:t>
            </a:r>
            <a:r>
              <a:rPr lang="en-US" altLang="ko-KR" dirty="0">
                <a:solidFill>
                  <a:prstClr val="black"/>
                </a:solidFill>
              </a:rPr>
              <a:t>GPS </a:t>
            </a:r>
            <a:r>
              <a:rPr lang="ko-KR" altLang="en-US" dirty="0">
                <a:solidFill>
                  <a:prstClr val="black"/>
                </a:solidFill>
              </a:rPr>
              <a:t>등 위성궤도 계산에서 </a:t>
            </a:r>
            <a:r>
              <a:rPr lang="en-US" altLang="ko-KR" dirty="0">
                <a:solidFill>
                  <a:prstClr val="black"/>
                </a:solidFill>
              </a:rPr>
              <a:t>WGS84 </a:t>
            </a:r>
            <a:r>
              <a:rPr lang="ko-KR" altLang="en-US" dirty="0">
                <a:solidFill>
                  <a:prstClr val="black"/>
                </a:solidFill>
              </a:rPr>
              <a:t>적용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 지형 및 지리적 용도에서 차이점 없음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EB7DE2-D712-4552-8BD8-3DA9C6044A1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EPSG:4326 (WGS84 </a:t>
            </a:r>
            <a:r>
              <a:rPr lang="ko-KR" altLang="en-US" dirty="0"/>
              <a:t>기반</a:t>
            </a:r>
            <a:r>
              <a:rPr lang="en-US" altLang="ko-KR" dirty="0"/>
              <a:t> </a:t>
            </a:r>
            <a:r>
              <a:rPr lang="ko-KR" altLang="en-US" dirty="0"/>
              <a:t>경위도 좌표계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727E3D-8C36-4C1A-9156-283C960F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23F45F-EFCC-41BB-9E86-FB87AB51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96</a:t>
            </a:fld>
            <a:endParaRPr lang="ko-KR" alt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4152D-1748-42BD-AE98-947A01EB30E4}"/>
              </a:ext>
            </a:extLst>
          </p:cNvPr>
          <p:cNvSpPr txBox="1"/>
          <p:nvPr/>
        </p:nvSpPr>
        <p:spPr>
          <a:xfrm>
            <a:off x="457200" y="6158850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2365868-C93C-48D1-A3C6-A2DDCA062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610" y="3545000"/>
            <a:ext cx="3344190" cy="261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4656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5B301C-AE84-43E9-943B-E8B0C7B64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7587"/>
            <a:ext cx="8529484" cy="2664902"/>
          </a:xfrm>
        </p:spPr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원통</a:t>
            </a:r>
            <a:r>
              <a:rPr lang="en-US" altLang="ko-KR" dirty="0"/>
              <a:t>(cylindrical) </a:t>
            </a:r>
            <a:r>
              <a:rPr lang="ko-KR" altLang="en-US" dirty="0"/>
              <a:t>투영법 </a:t>
            </a:r>
            <a:r>
              <a:rPr lang="en-US" altLang="ko-KR" dirty="0"/>
              <a:t>(</a:t>
            </a:r>
            <a:r>
              <a:rPr lang="ko-KR" altLang="en-US" dirty="0" err="1"/>
              <a:t>머케이터</a:t>
            </a:r>
            <a:r>
              <a:rPr lang="ko-KR" altLang="en-US" dirty="0"/>
              <a:t> 투영법이라고도 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정각</a:t>
            </a:r>
            <a:r>
              <a:rPr lang="en-US" altLang="ko-KR" dirty="0"/>
              <a:t>(</a:t>
            </a:r>
            <a:r>
              <a:rPr lang="ko-KR" altLang="en-US" dirty="0"/>
              <a:t>정형</a:t>
            </a:r>
            <a:r>
              <a:rPr lang="en-US" altLang="ko-KR" dirty="0"/>
              <a:t>, conformal) </a:t>
            </a:r>
            <a:r>
              <a:rPr lang="ko-KR" altLang="en-US" dirty="0"/>
              <a:t>도법 </a:t>
            </a:r>
            <a:r>
              <a:rPr lang="en-US" altLang="ko-KR" dirty="0"/>
              <a:t>– </a:t>
            </a:r>
            <a:r>
              <a:rPr lang="ko-KR" altLang="en-US" dirty="0"/>
              <a:t>모양</a:t>
            </a:r>
            <a:r>
              <a:rPr lang="en-US" altLang="ko-KR" dirty="0"/>
              <a:t>(shape) </a:t>
            </a:r>
            <a:r>
              <a:rPr lang="ko-KR" altLang="en-US" dirty="0"/>
              <a:t>왜곡이 최소</a:t>
            </a:r>
            <a:endParaRPr lang="en-US" altLang="ko-KR" dirty="0"/>
          </a:p>
          <a:p>
            <a:pPr lvl="1"/>
            <a:r>
              <a:rPr lang="ko-KR" altLang="en-US" dirty="0"/>
              <a:t>적도에서는 왜곡이 없고</a:t>
            </a:r>
            <a:r>
              <a:rPr lang="en-US" altLang="ko-KR" dirty="0"/>
              <a:t>, </a:t>
            </a:r>
            <a:r>
              <a:rPr lang="ko-KR" altLang="en-US" dirty="0"/>
              <a:t>북극</a:t>
            </a:r>
            <a:r>
              <a:rPr lang="en-US" altLang="ko-KR" dirty="0"/>
              <a:t>/</a:t>
            </a:r>
            <a:r>
              <a:rPr lang="ko-KR" altLang="en-US" dirty="0"/>
              <a:t>남극으로 갈수록 왜곡이 증대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26F51E-805C-4B6A-956A-A669CF6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PCS - </a:t>
            </a:r>
            <a:r>
              <a:rPr lang="ko-KR" altLang="en-US" dirty="0" err="1"/>
              <a:t>메르카토르</a:t>
            </a:r>
            <a:r>
              <a:rPr lang="ko-KR" altLang="en-US" dirty="0"/>
              <a:t> 투영법 </a:t>
            </a:r>
            <a:r>
              <a:rPr lang="en-US" altLang="ko-KR" dirty="0"/>
              <a:t>(Mercator Projection) 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DBF54C9-CD62-4EE9-8C87-8E450633EDA6}"/>
              </a:ext>
            </a:extLst>
          </p:cNvPr>
          <p:cNvGrpSpPr/>
          <p:nvPr/>
        </p:nvGrpSpPr>
        <p:grpSpPr>
          <a:xfrm>
            <a:off x="7250218" y="1160748"/>
            <a:ext cx="1512016" cy="2264415"/>
            <a:chOff x="7250218" y="1033146"/>
            <a:chExt cx="1512016" cy="22644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C91696-E58A-45AE-B54B-CC54E284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2422" y="1033146"/>
              <a:ext cx="1427609" cy="19726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5114DB-8BA9-4358-806D-538952400B53}"/>
                </a:ext>
              </a:extLst>
            </p:cNvPr>
            <p:cNvSpPr txBox="1"/>
            <p:nvPr/>
          </p:nvSpPr>
          <p:spPr>
            <a:xfrm>
              <a:off x="7250218" y="2989784"/>
              <a:ext cx="1512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/>
                <a:t>Geradus</a:t>
              </a:r>
              <a:r>
                <a:rPr lang="en-US" altLang="ko-KR" sz="1400" dirty="0"/>
                <a:t> Mercator</a:t>
              </a:r>
              <a:endParaRPr lang="ko-KR" altLang="en-US" sz="1400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F9FDE58-2DF2-4282-A68D-BEAEB947B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21" y="2706097"/>
            <a:ext cx="5286439" cy="309634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4A47058-7BDC-432F-8D3D-B3944026E4E1}"/>
              </a:ext>
            </a:extLst>
          </p:cNvPr>
          <p:cNvCxnSpPr>
            <a:cxnSpLocks/>
          </p:cNvCxnSpPr>
          <p:nvPr/>
        </p:nvCxnSpPr>
        <p:spPr>
          <a:xfrm>
            <a:off x="1655676" y="3471792"/>
            <a:ext cx="0" cy="1368000"/>
          </a:xfrm>
          <a:prstGeom prst="line">
            <a:avLst/>
          </a:prstGeom>
          <a:ln w="28575">
            <a:solidFill>
              <a:srgbClr val="FF3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DB41009-72CB-4238-8671-35D5AA4FC957}"/>
              </a:ext>
            </a:extLst>
          </p:cNvPr>
          <p:cNvCxnSpPr>
            <a:cxnSpLocks/>
          </p:cNvCxnSpPr>
          <p:nvPr/>
        </p:nvCxnSpPr>
        <p:spPr>
          <a:xfrm>
            <a:off x="4283968" y="3212971"/>
            <a:ext cx="0" cy="1888759"/>
          </a:xfrm>
          <a:prstGeom prst="line">
            <a:avLst/>
          </a:prstGeom>
          <a:ln w="28575">
            <a:solidFill>
              <a:srgbClr val="FF3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1">
            <a:extLst>
              <a:ext uri="{FF2B5EF4-FFF2-40B4-BE49-F238E27FC236}">
                <a16:creationId xmlns:a16="http://schemas.microsoft.com/office/drawing/2014/main" id="{70123780-CDDC-4093-AB48-2A7215C37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361" y="2790257"/>
            <a:ext cx="3572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ko-KR" sz="1600" b="1" dirty="0">
                <a:latin typeface="+mn-ea"/>
              </a:rPr>
              <a:t>y'</a:t>
            </a:r>
          </a:p>
        </p:txBody>
      </p:sp>
      <p:sp>
        <p:nvSpPr>
          <p:cNvPr id="38" name="Text Box 10">
            <a:extLst>
              <a:ext uri="{FF2B5EF4-FFF2-40B4-BE49-F238E27FC236}">
                <a16:creationId xmlns:a16="http://schemas.microsoft.com/office/drawing/2014/main" id="{02711F26-2184-48B1-A555-E9AEB6A05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06" y="4089633"/>
            <a:ext cx="3529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ko-KR" sz="1600" b="1" dirty="0">
                <a:latin typeface="+mn-ea"/>
              </a:rPr>
              <a:t>x'</a:t>
            </a:r>
          </a:p>
        </p:txBody>
      </p:sp>
      <p:sp>
        <p:nvSpPr>
          <p:cNvPr id="39" name="Text Box 10">
            <a:extLst>
              <a:ext uri="{FF2B5EF4-FFF2-40B4-BE49-F238E27FC236}">
                <a16:creationId xmlns:a16="http://schemas.microsoft.com/office/drawing/2014/main" id="{1294F644-750C-44DE-AF20-223AC7E7F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566" y="3498621"/>
            <a:ext cx="68159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ko-KR" sz="1600" b="1" dirty="0">
                <a:latin typeface="+mn-ea"/>
              </a:rPr>
              <a:t>(+,+)</a:t>
            </a:r>
          </a:p>
        </p:txBody>
      </p:sp>
      <p:sp>
        <p:nvSpPr>
          <p:cNvPr id="40" name="Text Box 10">
            <a:extLst>
              <a:ext uri="{FF2B5EF4-FFF2-40B4-BE49-F238E27FC236}">
                <a16:creationId xmlns:a16="http://schemas.microsoft.com/office/drawing/2014/main" id="{F8DEE535-65FC-41E0-A131-84E80AF55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292" y="4442177"/>
            <a:ext cx="619079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ko-KR" sz="1600" b="1" dirty="0">
                <a:latin typeface="+mn-ea"/>
              </a:rPr>
              <a:t>(+,-)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FD27BB42-717E-4D22-A446-0BD357192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455" y="3513678"/>
            <a:ext cx="619080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ko-KR" sz="1600" b="1" dirty="0">
                <a:latin typeface="+mn-ea"/>
              </a:rPr>
              <a:t>(-,+)</a:t>
            </a:r>
          </a:p>
        </p:txBody>
      </p:sp>
      <p:sp>
        <p:nvSpPr>
          <p:cNvPr id="46" name="Text Box 10">
            <a:extLst>
              <a:ext uri="{FF2B5EF4-FFF2-40B4-BE49-F238E27FC236}">
                <a16:creationId xmlns:a16="http://schemas.microsoft.com/office/drawing/2014/main" id="{FEFC61AB-7E1B-4180-8485-6BBDBD71B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9713" y="4437112"/>
            <a:ext cx="556564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ko-KR" sz="1600" b="1" dirty="0">
                <a:latin typeface="+mn-ea"/>
              </a:rPr>
              <a:t>(-,-)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E40F40-E5AB-4CEA-9477-5E43C8F938FB}"/>
              </a:ext>
            </a:extLst>
          </p:cNvPr>
          <p:cNvSpPr/>
          <p:nvPr/>
        </p:nvSpPr>
        <p:spPr>
          <a:xfrm>
            <a:off x="3290673" y="3202461"/>
            <a:ext cx="2536365" cy="1681148"/>
          </a:xfrm>
          <a:prstGeom prst="rect">
            <a:avLst/>
          </a:prstGeom>
          <a:solidFill>
            <a:srgbClr val="70AD47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(+,+)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9137C0B-DA87-40C5-974E-66F8DCEF7CD2}"/>
              </a:ext>
            </a:extLst>
          </p:cNvPr>
          <p:cNvGrpSpPr/>
          <p:nvPr/>
        </p:nvGrpSpPr>
        <p:grpSpPr>
          <a:xfrm>
            <a:off x="3296876" y="4288741"/>
            <a:ext cx="2047928" cy="1267148"/>
            <a:chOff x="3296876" y="4288741"/>
            <a:chExt cx="2047928" cy="126714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ED18D784-AE8A-4ABE-BD48-C07729D5D845}"/>
                </a:ext>
              </a:extLst>
            </p:cNvPr>
            <p:cNvCxnSpPr/>
            <p:nvPr/>
          </p:nvCxnSpPr>
          <p:spPr>
            <a:xfrm>
              <a:off x="3296876" y="5229200"/>
              <a:ext cx="987092" cy="0"/>
            </a:xfrm>
            <a:prstGeom prst="straightConnector1">
              <a:avLst/>
            </a:prstGeom>
            <a:ln>
              <a:solidFill>
                <a:srgbClr val="FF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3605A4-19DA-4BEB-B198-C40DFACF4579}"/>
                </a:ext>
              </a:extLst>
            </p:cNvPr>
            <p:cNvSpPr txBox="1"/>
            <p:nvPr/>
          </p:nvSpPr>
          <p:spPr>
            <a:xfrm>
              <a:off x="3307781" y="5278890"/>
              <a:ext cx="10810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effectLst>
                    <a:glow rad="127000">
                      <a:schemeClr val="bg1"/>
                    </a:glow>
                  </a:effectLst>
                  <a:latin typeface="맑은 고딕" panose="020B0503020000020004" pitchFamily="50" charset="-127"/>
                </a:rPr>
                <a:t>False easting</a:t>
              </a:r>
              <a:endParaRPr lang="ko-KR" altLang="en-US" sz="1200" dirty="0">
                <a:effectLst>
                  <a:glow rad="127000">
                    <a:schemeClr val="bg1"/>
                  </a:glow>
                </a:effectLst>
                <a:latin typeface="맑은 고딕" panose="020B050302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DAB965-EADF-4AB9-A8F0-A92D994237F1}"/>
                </a:ext>
              </a:extLst>
            </p:cNvPr>
            <p:cNvSpPr txBox="1"/>
            <p:nvPr/>
          </p:nvSpPr>
          <p:spPr>
            <a:xfrm>
              <a:off x="4161210" y="4435557"/>
              <a:ext cx="11835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effectLst>
                    <a:glow rad="127000">
                      <a:schemeClr val="bg1"/>
                    </a:glow>
                  </a:effectLst>
                  <a:latin typeface="맑은 고딕" panose="020B0503020000020004" pitchFamily="50" charset="-127"/>
                </a:rPr>
                <a:t>False northing</a:t>
              </a:r>
              <a:endParaRPr lang="ko-KR" altLang="en-US" sz="1200" dirty="0">
                <a:effectLst>
                  <a:glow rad="127000">
                    <a:schemeClr val="bg1"/>
                  </a:glow>
                </a:effectLst>
                <a:latin typeface="맑은 고딕" panose="020B0503020000020004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88D8C9A-D7AE-4A46-923F-55DBAC5185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5418" y="4288741"/>
              <a:ext cx="182" cy="591234"/>
            </a:xfrm>
            <a:prstGeom prst="straightConnector1">
              <a:avLst/>
            </a:prstGeom>
            <a:ln>
              <a:solidFill>
                <a:srgbClr val="FF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104FEAF-BEE9-4CC1-8CF8-D3004F30510D}"/>
              </a:ext>
            </a:extLst>
          </p:cNvPr>
          <p:cNvSpPr txBox="1"/>
          <p:nvPr/>
        </p:nvSpPr>
        <p:spPr>
          <a:xfrm>
            <a:off x="6820333" y="4766625"/>
            <a:ext cx="2171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Wingdings" panose="05000000000000000000" pitchFamily="2" charset="2"/>
              <a:buChar char="v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 easting, </a:t>
            </a:r>
          </a:p>
          <a:p>
            <a:pPr marL="179388" lvl="1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 northing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사용하는 것은 지도 좌표계 안에서 음수가 발생하지 않도록 하기 위함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DC289D9-9526-4B62-8788-A4FB6B037BF4}"/>
              </a:ext>
            </a:extLst>
          </p:cNvPr>
          <p:cNvSpPr>
            <a:spLocks noChangeAspect="1"/>
          </p:cNvSpPr>
          <p:nvPr/>
        </p:nvSpPr>
        <p:spPr>
          <a:xfrm>
            <a:off x="4247968" y="4245492"/>
            <a:ext cx="72000" cy="72000"/>
          </a:xfrm>
          <a:prstGeom prst="ellipse">
            <a:avLst/>
          </a:prstGeom>
          <a:solidFill>
            <a:srgbClr val="CC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9D3D488-B526-4111-ADEF-E6E6D51FADC8}"/>
              </a:ext>
            </a:extLst>
          </p:cNvPr>
          <p:cNvGrpSpPr/>
          <p:nvPr/>
        </p:nvGrpSpPr>
        <p:grpSpPr>
          <a:xfrm>
            <a:off x="2519772" y="2165851"/>
            <a:ext cx="4171747" cy="3291567"/>
            <a:chOff x="2519772" y="2165851"/>
            <a:chExt cx="4171747" cy="329156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0D7CE75-3041-4388-9037-0D4802ED91EE}"/>
                </a:ext>
              </a:extLst>
            </p:cNvPr>
            <p:cNvGrpSpPr/>
            <p:nvPr/>
          </p:nvGrpSpPr>
          <p:grpSpPr>
            <a:xfrm>
              <a:off x="2519772" y="2165851"/>
              <a:ext cx="4171747" cy="3291567"/>
              <a:chOff x="2519772" y="2165851"/>
              <a:chExt cx="4171747" cy="3291567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C981FB3-CB26-49CF-BD86-9D85A84CE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492896"/>
                <a:ext cx="0" cy="2964522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8A14787-CD1E-4CA3-AB78-789C1B1874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9772" y="4894120"/>
                <a:ext cx="38520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 Box 10">
                <a:extLst>
                  <a:ext uri="{FF2B5EF4-FFF2-40B4-BE49-F238E27FC236}">
                    <a16:creationId xmlns:a16="http://schemas.microsoft.com/office/drawing/2014/main" id="{8E135DC4-2900-46FB-9B3A-07058FECA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2200" y="4724843"/>
                <a:ext cx="319319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kumimoji="0" lang="en-US" altLang="ko-KR" sz="1600" b="1" dirty="0">
                    <a:latin typeface="+mn-ea"/>
                  </a:rPr>
                  <a:t>X</a:t>
                </a:r>
              </a:p>
            </p:txBody>
          </p:sp>
          <p:sp>
            <p:nvSpPr>
              <p:cNvPr id="61" name="Text Box 10">
                <a:extLst>
                  <a:ext uri="{FF2B5EF4-FFF2-40B4-BE49-F238E27FC236}">
                    <a16:creationId xmlns:a16="http://schemas.microsoft.com/office/drawing/2014/main" id="{578A455D-3410-4D13-B388-3E65CB3F5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6706" y="2165851"/>
                <a:ext cx="319319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kumimoji="0" lang="en-US" altLang="ko-KR" sz="1600" b="1" dirty="0">
                    <a:latin typeface="+mn-ea"/>
                  </a:rPr>
                  <a:t>Y</a:t>
                </a:r>
              </a:p>
            </p:txBody>
          </p:sp>
        </p:grp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0DDEB4-4524-4B4C-B1E9-A12EF7727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2903" y="4861298"/>
              <a:ext cx="72000" cy="72000"/>
            </a:xfrm>
            <a:prstGeom prst="ellipse">
              <a:avLst/>
            </a:prstGeom>
            <a:solidFill>
              <a:srgbClr val="CC00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D4F700-0D60-4E0B-8F97-7077E0972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ECC1A-ACD1-4A19-A3CC-4331D0CD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97</a:t>
            </a:fld>
            <a:endParaRPr lang="ko-KR" altLang="en-US" sz="9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F10D30-8E34-4C49-927D-73AB06B23319}"/>
              </a:ext>
            </a:extLst>
          </p:cNvPr>
          <p:cNvSpPr txBox="1"/>
          <p:nvPr/>
        </p:nvSpPr>
        <p:spPr>
          <a:xfrm>
            <a:off x="457200" y="6158850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</p:spTree>
    <p:extLst>
      <p:ext uri="{BB962C8B-B14F-4D97-AF65-F5344CB8AC3E}">
        <p14:creationId xmlns:p14="http://schemas.microsoft.com/office/powerpoint/2010/main" val="304838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5B301C-AE84-43E9-943B-E8B0C7B64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66" y="725659"/>
            <a:ext cx="8561294" cy="1801311"/>
          </a:xfrm>
        </p:spPr>
        <p:txBody>
          <a:bodyPr/>
          <a:lstStyle/>
          <a:p>
            <a:r>
              <a:rPr lang="en-US" altLang="ko-KR" dirty="0"/>
              <a:t>TM </a:t>
            </a:r>
            <a:r>
              <a:rPr lang="ko-KR" altLang="en-US" dirty="0"/>
              <a:t>투영법 특징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머케이터</a:t>
            </a:r>
            <a:r>
              <a:rPr lang="ko-KR" altLang="en-US" dirty="0"/>
              <a:t> 투영법과 본질적으로 동일하지만</a:t>
            </a:r>
            <a:r>
              <a:rPr lang="en-US" altLang="ko-KR" dirty="0"/>
              <a:t>, </a:t>
            </a:r>
            <a:r>
              <a:rPr lang="ko-KR" altLang="en-US" dirty="0"/>
              <a:t>원통을 횡축으로 회전하여 투영</a:t>
            </a:r>
            <a:endParaRPr lang="en-US" altLang="ko-KR" dirty="0"/>
          </a:p>
          <a:p>
            <a:pPr lvl="1"/>
            <a:r>
              <a:rPr lang="ko-KR" altLang="en-US" dirty="0"/>
              <a:t> 투영의 중앙경선</a:t>
            </a:r>
            <a:r>
              <a:rPr lang="en-US" altLang="ko-KR" dirty="0"/>
              <a:t>(</a:t>
            </a:r>
            <a:r>
              <a:rPr lang="ko-KR" altLang="en-US" dirty="0"/>
              <a:t>자오선</a:t>
            </a:r>
            <a:r>
              <a:rPr lang="en-US" altLang="ko-KR" dirty="0"/>
              <a:t>)</a:t>
            </a:r>
            <a:r>
              <a:rPr lang="ko-KR" altLang="en-US" dirty="0"/>
              <a:t>에서는 왜곡이 없고</a:t>
            </a:r>
            <a:r>
              <a:rPr lang="en-US" altLang="ko-KR" dirty="0"/>
              <a:t>, </a:t>
            </a:r>
            <a:r>
              <a:rPr lang="ko-KR" altLang="en-US" dirty="0"/>
              <a:t>동쪽</a:t>
            </a:r>
            <a:r>
              <a:rPr lang="en-US" altLang="ko-KR" dirty="0"/>
              <a:t>/</a:t>
            </a:r>
            <a:r>
              <a:rPr lang="ko-KR" altLang="en-US" dirty="0"/>
              <a:t>서쪽으로 갈수록 왜곡이 증대</a:t>
            </a:r>
            <a:r>
              <a:rPr lang="en-US" altLang="ko-KR" dirty="0"/>
              <a:t> (</a:t>
            </a:r>
            <a:r>
              <a:rPr lang="ko-KR" altLang="en-US" dirty="0"/>
              <a:t>왜곡을 허용할 만큼 경도폭을 가지는 권역에 적용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대한민국 표준 </a:t>
            </a:r>
            <a:r>
              <a:rPr lang="en-US" altLang="ko-KR" dirty="0"/>
              <a:t>EPSG 5186(</a:t>
            </a:r>
            <a:r>
              <a:rPr lang="ko-KR" altLang="en-US" dirty="0"/>
              <a:t>중부</a:t>
            </a:r>
            <a:r>
              <a:rPr lang="en-US" altLang="ko-KR" dirty="0"/>
              <a:t>), 5179(UTM-K) </a:t>
            </a:r>
            <a:r>
              <a:rPr lang="ko-KR" altLang="en-US" dirty="0"/>
              <a:t>등이 모두 </a:t>
            </a:r>
            <a:r>
              <a:rPr lang="en-US" altLang="ko-KR" dirty="0"/>
              <a:t>TM </a:t>
            </a:r>
            <a:r>
              <a:rPr lang="ko-KR" altLang="en-US" dirty="0"/>
              <a:t>방식으로 </a:t>
            </a:r>
            <a:r>
              <a:rPr lang="en-US" altLang="ko-KR" dirty="0"/>
              <a:t>m </a:t>
            </a:r>
            <a:r>
              <a:rPr lang="ko-KR" altLang="en-US" dirty="0"/>
              <a:t>단위로 되어 있어 거리</a:t>
            </a:r>
            <a:r>
              <a:rPr lang="en-US" altLang="ko-KR" dirty="0"/>
              <a:t>/</a:t>
            </a:r>
            <a:r>
              <a:rPr lang="ko-KR" altLang="en-US" dirty="0"/>
              <a:t>면적 단위 산출 및 공간 연산에 용이</a:t>
            </a:r>
            <a:endParaRPr lang="en-US" altLang="ko-KR" dirty="0"/>
          </a:p>
          <a:p>
            <a:pPr lvl="2"/>
            <a:r>
              <a:rPr lang="ko-KR" altLang="en-US" dirty="0"/>
              <a:t>경위도 좌표체계에서 큰 반경의 </a:t>
            </a:r>
            <a:r>
              <a:rPr lang="en-US" altLang="ko-KR" dirty="0"/>
              <a:t>Buffer </a:t>
            </a:r>
            <a:r>
              <a:rPr lang="ko-KR" altLang="en-US" dirty="0"/>
              <a:t>생성하면 타원으로 생성됨  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26F51E-805C-4B6A-956A-A669CF66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횡축 </a:t>
            </a:r>
            <a:r>
              <a:rPr lang="ko-KR" altLang="en-US" dirty="0" err="1"/>
              <a:t>메르카토르</a:t>
            </a:r>
            <a:r>
              <a:rPr lang="ko-KR" altLang="en-US" dirty="0"/>
              <a:t> 투영법 </a:t>
            </a:r>
            <a:r>
              <a:rPr lang="en-US" altLang="ko-KR" dirty="0"/>
              <a:t>(TM : Transverse Mercator Projection)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AD8A37-F936-4B0B-868E-482D18B260BA}"/>
              </a:ext>
            </a:extLst>
          </p:cNvPr>
          <p:cNvGrpSpPr/>
          <p:nvPr/>
        </p:nvGrpSpPr>
        <p:grpSpPr>
          <a:xfrm>
            <a:off x="971600" y="2791666"/>
            <a:ext cx="3335133" cy="1861470"/>
            <a:chOff x="971600" y="2348880"/>
            <a:chExt cx="3335133" cy="18614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F9C8DAA-B9C3-40A5-8656-39300F381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2348880"/>
              <a:ext cx="3335133" cy="1861470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F33933C-8A8A-449C-948A-F07D2194B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2688" y="3068960"/>
              <a:ext cx="1368000" cy="0"/>
            </a:xfrm>
            <a:prstGeom prst="line">
              <a:avLst/>
            </a:prstGeom>
            <a:ln w="28575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2740B9A-195B-45D5-99C5-FB64388CFC52}"/>
              </a:ext>
            </a:extLst>
          </p:cNvPr>
          <p:cNvSpPr txBox="1"/>
          <p:nvPr/>
        </p:nvSpPr>
        <p:spPr>
          <a:xfrm>
            <a:off x="4835654" y="2673663"/>
            <a:ext cx="3946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chemeClr val="accent5"/>
                </a:solidFill>
                <a:latin typeface="+mn-ea"/>
              </a:rPr>
              <a:t>TM </a:t>
            </a:r>
            <a:r>
              <a:rPr lang="ko-KR" altLang="en-US" sz="1200" b="1" dirty="0">
                <a:solidFill>
                  <a:schemeClr val="accent5"/>
                </a:solidFill>
                <a:latin typeface="+mn-ea"/>
              </a:rPr>
              <a:t>투영법에 사용하는 매개변수 </a:t>
            </a:r>
            <a:endParaRPr lang="en-US" altLang="ko-KR" sz="1200" b="1" dirty="0">
              <a:solidFill>
                <a:schemeClr val="accent5"/>
              </a:solidFill>
              <a:latin typeface="+mn-ea"/>
            </a:endParaRPr>
          </a:p>
          <a:p>
            <a:pPr marL="179388" indent="-138113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Latitude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of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원점의 위도</a:t>
            </a:r>
            <a:endParaRPr lang="en-US" altLang="ko-KR" sz="1200" dirty="0">
              <a:latin typeface="+mn-ea"/>
            </a:endParaRPr>
          </a:p>
          <a:p>
            <a:pPr marL="179388" indent="-138113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Longitude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of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central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meridian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중앙자오선의</a:t>
            </a:r>
            <a:r>
              <a:rPr lang="ko-KR" altLang="en-US" sz="1200" dirty="0">
                <a:latin typeface="+mn-ea"/>
              </a:rPr>
              <a:t> 경도</a:t>
            </a:r>
            <a:endParaRPr lang="en-US" altLang="ko-KR" sz="1200" dirty="0">
              <a:latin typeface="+mn-ea"/>
            </a:endParaRPr>
          </a:p>
          <a:p>
            <a:pPr marL="179388" indent="-138113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False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easting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동향 </a:t>
            </a:r>
            <a:r>
              <a:rPr lang="ko-KR" altLang="en-US" sz="1200" dirty="0" err="1">
                <a:latin typeface="+mn-ea"/>
              </a:rPr>
              <a:t>가산값</a:t>
            </a:r>
            <a:endParaRPr lang="en-US" altLang="ko-KR" sz="1200" dirty="0">
              <a:latin typeface="+mn-ea"/>
            </a:endParaRPr>
          </a:p>
          <a:p>
            <a:pPr marL="179388" indent="-138113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False northing : </a:t>
            </a:r>
            <a:r>
              <a:rPr lang="ko-KR" altLang="en-US" sz="1200" dirty="0">
                <a:latin typeface="+mn-ea"/>
              </a:rPr>
              <a:t>북향 </a:t>
            </a:r>
            <a:r>
              <a:rPr lang="ko-KR" altLang="en-US" sz="1200" dirty="0" err="1">
                <a:latin typeface="+mn-ea"/>
              </a:rPr>
              <a:t>가산값</a:t>
            </a:r>
            <a:endParaRPr lang="en-US" altLang="ko-KR" sz="1200" dirty="0">
              <a:latin typeface="+mn-ea"/>
            </a:endParaRPr>
          </a:p>
          <a:p>
            <a:pPr marL="179388" indent="-138113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Scale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factor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(at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central meridian) : </a:t>
            </a:r>
            <a:r>
              <a:rPr lang="ko-KR" altLang="en-US" sz="1200" dirty="0">
                <a:latin typeface="+mn-ea"/>
              </a:rPr>
              <a:t>축척계수</a:t>
            </a:r>
            <a:endParaRPr lang="en-US" altLang="ko-KR" sz="1200" dirty="0">
              <a:latin typeface="+mn-ea"/>
            </a:endParaRPr>
          </a:p>
          <a:p>
            <a:pPr marL="179388" indent="-138113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9D3C54A-762B-44E6-AB18-81FD38F849AC}"/>
              </a:ext>
            </a:extLst>
          </p:cNvPr>
          <p:cNvGrpSpPr/>
          <p:nvPr/>
        </p:nvGrpSpPr>
        <p:grpSpPr>
          <a:xfrm>
            <a:off x="4968045" y="4172733"/>
            <a:ext cx="3585360" cy="2244599"/>
            <a:chOff x="4968045" y="4008054"/>
            <a:chExt cx="3585360" cy="22445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87E320A-D73F-4F9E-8B06-FF6820EDD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045" y="4423853"/>
              <a:ext cx="3411680" cy="1828800"/>
            </a:xfrm>
            <a:prstGeom prst="rect">
              <a:avLst/>
            </a:prstGeom>
          </p:spPr>
        </p:pic>
        <p:sp>
          <p:nvSpPr>
            <p:cNvPr id="21" name="왼쪽 중괄호 20">
              <a:extLst>
                <a:ext uri="{FF2B5EF4-FFF2-40B4-BE49-F238E27FC236}">
                  <a16:creationId xmlns:a16="http://schemas.microsoft.com/office/drawing/2014/main" id="{273542A7-37D0-4C98-A166-8CC876F58C0A}"/>
                </a:ext>
              </a:extLst>
            </p:cNvPr>
            <p:cNvSpPr/>
            <p:nvPr/>
          </p:nvSpPr>
          <p:spPr>
            <a:xfrm rot="16200000">
              <a:off x="6642230" y="3987062"/>
              <a:ext cx="108012" cy="1800200"/>
            </a:xfrm>
            <a:prstGeom prst="leftBrace">
              <a:avLst>
                <a:gd name="adj1" fmla="val 41416"/>
                <a:gd name="adj2" fmla="val 65677"/>
              </a:avLst>
            </a:prstGeom>
            <a:ln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8AFDC9-8798-44A0-8E4E-7D267CFC546C}"/>
                </a:ext>
              </a:extLst>
            </p:cNvPr>
            <p:cNvSpPr txBox="1"/>
            <p:nvPr/>
          </p:nvSpPr>
          <p:spPr>
            <a:xfrm>
              <a:off x="6798254" y="4941168"/>
              <a:ext cx="60946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b="1" dirty="0"/>
                <a:t>SF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&lt;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1</a:t>
              </a:r>
              <a:endParaRPr lang="ko-KR" altLang="en-US" sz="1400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D2C2961-9038-45E6-A0BA-7448D2AC1C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4951" y="4736484"/>
              <a:ext cx="72000" cy="72000"/>
            </a:xfrm>
            <a:prstGeom prst="ellipse">
              <a:avLst/>
            </a:prstGeom>
            <a:solidFill>
              <a:srgbClr val="CC00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0318E10-9F2C-450A-9B69-CF9D64DB9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1940" y="4741996"/>
              <a:ext cx="72000" cy="72000"/>
            </a:xfrm>
            <a:prstGeom prst="ellipse">
              <a:avLst/>
            </a:prstGeom>
            <a:solidFill>
              <a:srgbClr val="CC00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9C0038-6F28-4193-B25F-3587AE09A859}"/>
                </a:ext>
              </a:extLst>
            </p:cNvPr>
            <p:cNvSpPr txBox="1"/>
            <p:nvPr/>
          </p:nvSpPr>
          <p:spPr>
            <a:xfrm>
              <a:off x="7009288" y="4008054"/>
              <a:ext cx="60946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b="1" dirty="0"/>
                <a:t>SF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=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1</a:t>
              </a:r>
              <a:endParaRPr lang="ko-KR" altLang="en-US" sz="1400" b="1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658DB04-E7C3-4566-BD9C-91A5CCFB1F30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7233313" y="4276299"/>
              <a:ext cx="397638" cy="460185"/>
            </a:xfrm>
            <a:prstGeom prst="line">
              <a:avLst/>
            </a:prstGeom>
            <a:ln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D95A57E-B66B-43C1-871C-4B31C79AA0C0}"/>
                </a:ext>
              </a:extLst>
            </p:cNvPr>
            <p:cNvCxnSpPr>
              <a:cxnSpLocks/>
              <a:stCxn id="38" idx="7"/>
            </p:cNvCxnSpPr>
            <p:nvPr/>
          </p:nvCxnSpPr>
          <p:spPr>
            <a:xfrm flipV="1">
              <a:off x="5803396" y="4265226"/>
              <a:ext cx="1275919" cy="487314"/>
            </a:xfrm>
            <a:prstGeom prst="line">
              <a:avLst/>
            </a:prstGeom>
            <a:ln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왼쪽 중괄호 50">
              <a:extLst>
                <a:ext uri="{FF2B5EF4-FFF2-40B4-BE49-F238E27FC236}">
                  <a16:creationId xmlns:a16="http://schemas.microsoft.com/office/drawing/2014/main" id="{EAF72CE0-A451-4F5B-9E03-DCE11B10E600}"/>
                </a:ext>
              </a:extLst>
            </p:cNvPr>
            <p:cNvSpPr/>
            <p:nvPr/>
          </p:nvSpPr>
          <p:spPr>
            <a:xfrm rot="5400000" flipV="1">
              <a:off x="8041081" y="4209524"/>
              <a:ext cx="124547" cy="900100"/>
            </a:xfrm>
            <a:prstGeom prst="leftBrace">
              <a:avLst>
                <a:gd name="adj1" fmla="val 41416"/>
                <a:gd name="adj2" fmla="val 51567"/>
              </a:avLst>
            </a:prstGeom>
            <a:ln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BFCCD7-F8CD-4D71-9CF1-71319F288A68}"/>
                </a:ext>
              </a:extLst>
            </p:cNvPr>
            <p:cNvSpPr txBox="1"/>
            <p:nvPr/>
          </p:nvSpPr>
          <p:spPr>
            <a:xfrm>
              <a:off x="7795512" y="4265226"/>
              <a:ext cx="60946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b="1" dirty="0"/>
                <a:t>SF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&gt;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1</a:t>
              </a:r>
              <a:endParaRPr lang="ko-KR" altLang="en-US" sz="1400" b="1" dirty="0"/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060C05-AF93-40B8-A307-A13EDC60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C903A4-A7AE-4725-BAFF-83146C18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98</a:t>
            </a:fld>
            <a:endParaRPr lang="ko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30100C-5BF1-4C00-A2C8-64298B93B573}"/>
              </a:ext>
            </a:extLst>
          </p:cNvPr>
          <p:cNvSpPr txBox="1"/>
          <p:nvPr/>
        </p:nvSpPr>
        <p:spPr>
          <a:xfrm>
            <a:off x="457200" y="6158850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 : LX 공간정보아카데미, 오픈소스 </a:t>
            </a:r>
            <a:r>
              <a:rPr lang="ko-KR" altLang="en-US" sz="900" dirty="0" err="1"/>
              <a:t>GIS를</a:t>
            </a:r>
            <a:r>
              <a:rPr lang="ko-KR" altLang="en-US" sz="900" dirty="0"/>
              <a:t> 활용한 공간분석 기초 과정 </a:t>
            </a:r>
          </a:p>
        </p:txBody>
      </p:sp>
    </p:spTree>
    <p:extLst>
      <p:ext uri="{BB962C8B-B14F-4D97-AF65-F5344CB8AC3E}">
        <p14:creationId xmlns:p14="http://schemas.microsoft.com/office/powerpoint/2010/main" val="2813865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5A32AAC-1E60-49D1-A338-10336F27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국가기본도 좌표체계 </a:t>
            </a:r>
            <a:r>
              <a:rPr lang="en-US" altLang="ko-KR" dirty="0"/>
              <a:t>(</a:t>
            </a:r>
            <a:r>
              <a:rPr lang="ko-KR" altLang="en-US" dirty="0"/>
              <a:t>좌표계 권역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6F9B53-0B8C-42CA-8CB2-D622A45D6643}"/>
              </a:ext>
            </a:extLst>
          </p:cNvPr>
          <p:cNvGrpSpPr/>
          <p:nvPr/>
        </p:nvGrpSpPr>
        <p:grpSpPr>
          <a:xfrm>
            <a:off x="2434175" y="1489752"/>
            <a:ext cx="4275649" cy="4453172"/>
            <a:chOff x="1799692" y="697501"/>
            <a:chExt cx="5688632" cy="59248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10E15E-D52A-4F73-93BE-334A386D7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9692" y="697501"/>
              <a:ext cx="5688632" cy="5696361"/>
            </a:xfrm>
            <a:prstGeom prst="rect">
              <a:avLst/>
            </a:prstGeom>
          </p:spPr>
        </p:pic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C9CB307-3409-41C9-A9AF-35B5BEC432DC}"/>
                </a:ext>
              </a:extLst>
            </p:cNvPr>
            <p:cNvSpPr/>
            <p:nvPr/>
          </p:nvSpPr>
          <p:spPr>
            <a:xfrm>
              <a:off x="3363311" y="1340769"/>
              <a:ext cx="1324304" cy="4744722"/>
            </a:xfrm>
            <a:custGeom>
              <a:avLst/>
              <a:gdLst>
                <a:gd name="connsiteX0" fmla="*/ 43543 w 1360714"/>
                <a:gd name="connsiteY0" fmla="*/ 21772 h 4016829"/>
                <a:gd name="connsiteX1" fmla="*/ 1317171 w 1360714"/>
                <a:gd name="connsiteY1" fmla="*/ 0 h 4016829"/>
                <a:gd name="connsiteX2" fmla="*/ 1360714 w 1360714"/>
                <a:gd name="connsiteY2" fmla="*/ 4005943 h 4016829"/>
                <a:gd name="connsiteX3" fmla="*/ 0 w 1360714"/>
                <a:gd name="connsiteY3" fmla="*/ 4016829 h 4016829"/>
                <a:gd name="connsiteX4" fmla="*/ 43543 w 1360714"/>
                <a:gd name="connsiteY4" fmla="*/ 21772 h 401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0714" h="4016829">
                  <a:moveTo>
                    <a:pt x="43543" y="21772"/>
                  </a:moveTo>
                  <a:lnTo>
                    <a:pt x="1317171" y="0"/>
                  </a:lnTo>
                  <a:lnTo>
                    <a:pt x="1360714" y="4005943"/>
                  </a:lnTo>
                  <a:lnTo>
                    <a:pt x="0" y="4016829"/>
                  </a:lnTo>
                  <a:lnTo>
                    <a:pt x="43543" y="21772"/>
                  </a:lnTo>
                  <a:close/>
                </a:path>
              </a:pathLst>
            </a:custGeom>
            <a:solidFill>
              <a:srgbClr val="FF00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십자형 7">
              <a:extLst>
                <a:ext uri="{FF2B5EF4-FFF2-40B4-BE49-F238E27FC236}">
                  <a16:creationId xmlns:a16="http://schemas.microsoft.com/office/drawing/2014/main" id="{01F9DD35-6972-44CE-8289-37E8CCDD79B3}"/>
                </a:ext>
              </a:extLst>
            </p:cNvPr>
            <p:cNvSpPr/>
            <p:nvPr/>
          </p:nvSpPr>
          <p:spPr>
            <a:xfrm>
              <a:off x="2360772" y="6281791"/>
              <a:ext cx="252028" cy="252028"/>
            </a:xfrm>
            <a:prstGeom prst="plus">
              <a:avLst>
                <a:gd name="adj" fmla="val 4242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ED51A1D-B6B3-4793-B4A8-75D1F6697DF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077" y="6486782"/>
              <a:ext cx="1404000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39855B-7516-4C26-8AB9-729166E9CF01}"/>
                </a:ext>
              </a:extLst>
            </p:cNvPr>
            <p:cNvSpPr txBox="1"/>
            <p:nvPr/>
          </p:nvSpPr>
          <p:spPr>
            <a:xfrm>
              <a:off x="2842352" y="6345324"/>
              <a:ext cx="817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200,000m</a:t>
              </a:r>
              <a:endParaRPr lang="ko-KR" altLang="en-US" sz="12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9046EC5-A87D-4AEC-8B7E-8FC7281F7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9523" y="2102071"/>
              <a:ext cx="0" cy="428400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D5E7B9-F2E5-44BA-8DD3-C3537154FA5A}"/>
                </a:ext>
              </a:extLst>
            </p:cNvPr>
            <p:cNvSpPr txBox="1"/>
            <p:nvPr/>
          </p:nvSpPr>
          <p:spPr>
            <a:xfrm>
              <a:off x="2077859" y="3935952"/>
              <a:ext cx="817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600,000m</a:t>
              </a:r>
              <a:endParaRPr lang="ko-KR" altLang="en-US" sz="12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17" name="십자형 16">
              <a:extLst>
                <a:ext uri="{FF2B5EF4-FFF2-40B4-BE49-F238E27FC236}">
                  <a16:creationId xmlns:a16="http://schemas.microsoft.com/office/drawing/2014/main" id="{A67970F2-59F9-4C58-894D-94035BBABDC4}"/>
                </a:ext>
              </a:extLst>
            </p:cNvPr>
            <p:cNvSpPr/>
            <p:nvPr/>
          </p:nvSpPr>
          <p:spPr>
            <a:xfrm>
              <a:off x="3913182" y="2003864"/>
              <a:ext cx="252028" cy="252028"/>
            </a:xfrm>
            <a:prstGeom prst="plus">
              <a:avLst>
                <a:gd name="adj" fmla="val 4242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47D94D-0413-4FF3-A0CF-4AB214FF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900" dirty="0" err="1"/>
              <a:t>파이썬을</a:t>
            </a:r>
            <a:r>
              <a:rPr lang="ko-KR" altLang="en-US" sz="900" dirty="0"/>
              <a:t> 활용한 해양생물 공간 분석 및 시각화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4580A-2F9C-4ABC-95E4-0F259260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DC891-279C-49DD-89BA-5558351A8133}" type="slidenum">
              <a:rPr lang="ko-KR" altLang="en-US" smtClean="0"/>
              <a:pPr/>
              <a:t>99</a:t>
            </a:fld>
            <a:endParaRPr lang="ko-KR" alt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27ED7-D00A-49AA-A433-68CDA902E903}"/>
              </a:ext>
            </a:extLst>
          </p:cNvPr>
          <p:cNvSpPr txBox="1"/>
          <p:nvPr/>
        </p:nvSpPr>
        <p:spPr>
          <a:xfrm>
            <a:off x="457200" y="6158850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: LX 공간정보아카데미, 오픈소스 </a:t>
            </a:r>
            <a:r>
              <a:rPr lang="ko-KR" altLang="en-US" sz="800" dirty="0" err="1"/>
              <a:t>GIS를</a:t>
            </a:r>
            <a:r>
              <a:rPr lang="ko-KR" altLang="en-US" sz="800" dirty="0"/>
              <a:t> 활용한 공간분석 기초 과정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BFBEE-A309-E98B-CE06-B78BF2D979E1}"/>
              </a:ext>
            </a:extLst>
          </p:cNvPr>
          <p:cNvSpPr txBox="1"/>
          <p:nvPr/>
        </p:nvSpPr>
        <p:spPr>
          <a:xfrm>
            <a:off x="3564217" y="883340"/>
            <a:ext cx="1106393" cy="5770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50" spc="-100" dirty="0">
                <a:solidFill>
                  <a:schemeClr val="tx2"/>
                </a:solidFill>
                <a:latin typeface="+mj-ea"/>
                <a:ea typeface="+mj-ea"/>
              </a:rPr>
              <a:t>5174 (2000</a:t>
            </a:r>
            <a:r>
              <a:rPr lang="ko-KR" altLang="en-US" sz="1050" spc="-100" dirty="0">
                <a:solidFill>
                  <a:schemeClr val="tx2"/>
                </a:solidFill>
                <a:latin typeface="+mj-ea"/>
                <a:ea typeface="+mj-ea"/>
              </a:rPr>
              <a:t>년 이전</a:t>
            </a:r>
            <a:r>
              <a:rPr lang="en-US" altLang="ko-KR" sz="1050" spc="-100" dirty="0">
                <a:solidFill>
                  <a:schemeClr val="tx2"/>
                </a:solidFill>
                <a:latin typeface="+mj-ea"/>
                <a:ea typeface="+mj-ea"/>
              </a:rPr>
              <a:t>)</a:t>
            </a:r>
          </a:p>
          <a:p>
            <a:r>
              <a:rPr lang="en-US" altLang="ko-KR" sz="1050" spc="-100" dirty="0">
                <a:solidFill>
                  <a:schemeClr val="tx2"/>
                </a:solidFill>
                <a:latin typeface="+mj-ea"/>
                <a:ea typeface="+mj-ea"/>
              </a:rPr>
              <a:t>5181 (2000~2010)</a:t>
            </a:r>
          </a:p>
          <a:p>
            <a:r>
              <a:rPr lang="en-US" altLang="ko-KR" sz="1050" spc="-100" dirty="0">
                <a:solidFill>
                  <a:schemeClr val="tx2"/>
                </a:solidFill>
                <a:latin typeface="+mj-ea"/>
                <a:ea typeface="+mj-ea"/>
              </a:rPr>
              <a:t>5186 (2010~)</a:t>
            </a:r>
          </a:p>
        </p:txBody>
      </p:sp>
    </p:spTree>
    <p:extLst>
      <p:ext uri="{BB962C8B-B14F-4D97-AF65-F5344CB8AC3E}">
        <p14:creationId xmlns:p14="http://schemas.microsoft.com/office/powerpoint/2010/main" val="3770063997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_가로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1400" dirty="0" smtClean="0">
            <a:latin typeface="+mj-ea"/>
            <a:ea typeface="+mj-ea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>
        <a:noFill/>
        <a:ln>
          <a:solidFill>
            <a:schemeClr val="tx1">
              <a:lumMod val="50000"/>
              <a:lumOff val="50000"/>
            </a:schemeClr>
          </a:solidFill>
        </a:ln>
      </a:spPr>
      <a:bodyPr wrap="square">
        <a:spAutoFit/>
      </a:bodyPr>
      <a:lstStyle>
        <a:defPPr algn="l">
          <a:defRPr sz="12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_가로2" id="{A5675846-909C-4BDF-B58A-807EC3E2115F}" vid="{4A878EBB-3F9E-4ED2-864E-EE0466DF692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테마1_가로2</Template>
  <TotalTime>22528</TotalTime>
  <Words>7897</Words>
  <Application>Microsoft Office PowerPoint</Application>
  <PresentationFormat>화면 슬라이드 쇼(4:3)</PresentationFormat>
  <Paragraphs>1238</Paragraphs>
  <Slides>104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2" baseType="lpstr">
      <vt:lpstr>KoPub돋움체 Light</vt:lpstr>
      <vt:lpstr>맑은 고딕</vt:lpstr>
      <vt:lpstr>Wingdings</vt:lpstr>
      <vt:lpstr>KoPub돋움체 Medium</vt:lpstr>
      <vt:lpstr>KoPub돋움체 Bold</vt:lpstr>
      <vt:lpstr>Arial</vt:lpstr>
      <vt:lpstr>굴림</vt:lpstr>
      <vt:lpstr>테마1_가로2</vt:lpstr>
      <vt:lpstr>Python을 활용한  해양생물 공간 분석 및 시각화</vt:lpstr>
      <vt:lpstr>목 차</vt:lpstr>
      <vt:lpstr>1. 분석(실습) 환경 준비</vt:lpstr>
      <vt:lpstr>실습 환경 및 자료 </vt:lpstr>
      <vt:lpstr>① Python 설치 </vt:lpstr>
      <vt:lpstr>Python PATH 설정 확인 (나중에 Python 실행에 문제가 있는 경우) </vt:lpstr>
      <vt:lpstr>② Visual Studio Code (MS VSCode) 설치 </vt:lpstr>
      <vt:lpstr>③ MS VSCode 익스텐션 설치 등 추가 환경 설정 </vt:lpstr>
      <vt:lpstr>④ 공간 분석을 위한 패키지(Package) 설치</vt:lpstr>
      <vt:lpstr>⑤ 주피터 노트북 실행 확인 </vt:lpstr>
      <vt:lpstr>공간 데이터 사이언스 분석 환경 (2023)</vt:lpstr>
      <vt:lpstr>패키지란?</vt:lpstr>
      <vt:lpstr>다양한 파이썬 기반 공간 분석/시각화 환경 </vt:lpstr>
      <vt:lpstr>Jupyter Notebook이란? </vt:lpstr>
      <vt:lpstr>           Google Colab</vt:lpstr>
      <vt:lpstr>마크다운 (Markdown) </vt:lpstr>
      <vt:lpstr>차트 시각화 </vt:lpstr>
      <vt:lpstr>2. CSV 파일로 포인트 SHP 만들기</vt:lpstr>
      <vt:lpstr>개요 </vt:lpstr>
      <vt:lpstr>Pandas 개요</vt:lpstr>
      <vt:lpstr>Pandas Cheat Sheet (1) </vt:lpstr>
      <vt:lpstr>Pandas Cheat Sheet (2) </vt:lpstr>
      <vt:lpstr>공간 데이터 처리 및 분석용 패키지</vt:lpstr>
      <vt:lpstr>Python GIS Ecosystem</vt:lpstr>
      <vt:lpstr>GIS/ Geospatial SW 계보</vt:lpstr>
      <vt:lpstr>Shapefile의 이해</vt:lpstr>
      <vt:lpstr>Shapefile의 이해</vt:lpstr>
      <vt:lpstr>참조:  Shapefile로부터 전환하기</vt:lpstr>
      <vt:lpstr>3. SHP 로딩 및 범주형 지도 시각화</vt:lpstr>
      <vt:lpstr>실습 내용 </vt:lpstr>
      <vt:lpstr>범주형 시각화에서의 색상 적용 </vt:lpstr>
      <vt:lpstr>4. 공간 조인 및 선택</vt:lpstr>
      <vt:lpstr>실습 내용 </vt:lpstr>
      <vt:lpstr>공간조인과 속성조인 </vt:lpstr>
      <vt:lpstr>5. 속성 선택 및 집계</vt:lpstr>
      <vt:lpstr>실습 내용 </vt:lpstr>
      <vt:lpstr>6. 공간 중첩(Overlay)</vt:lpstr>
      <vt:lpstr>실습 내용  </vt:lpstr>
      <vt:lpstr>Overlay 개념</vt:lpstr>
      <vt:lpstr>7. 공간 조인 및 집계</vt:lpstr>
      <vt:lpstr>실습 내용  </vt:lpstr>
      <vt:lpstr>8. 단계구분도 시각화</vt:lpstr>
      <vt:lpstr>실습 내용 </vt:lpstr>
      <vt:lpstr>단계구분도(Choropleth Map)에서의 색상 적용 </vt:lpstr>
      <vt:lpstr>9. 공간밀도 시각화 (열지도)</vt:lpstr>
      <vt:lpstr>실습 내용  </vt:lpstr>
      <vt:lpstr>KDE (Kernel Density Estimation)</vt:lpstr>
      <vt:lpstr>실습 2 </vt:lpstr>
      <vt:lpstr>10. 시계열 지도 시각화</vt:lpstr>
      <vt:lpstr>실습 내용  </vt:lpstr>
      <vt:lpstr>11. 수치모델자료를 통한 종분포 추출 및 집계</vt:lpstr>
      <vt:lpstr>실습 내용 </vt:lpstr>
      <vt:lpstr>12. 특정 해역에만 사는 특정 해역 출현종 추출</vt:lpstr>
      <vt:lpstr>실습 내용   </vt:lpstr>
      <vt:lpstr>13. 시점 전후의 수온, 생물종 증감률 분석</vt:lpstr>
      <vt:lpstr>2016~2018년 대비 2019~2021년 1~3월 평균 수온 증감률</vt:lpstr>
      <vt:lpstr>독도 주변 문 단위 생물종 증감률</vt:lpstr>
      <vt:lpstr>100% 이상 증가한 문 단위별 생물종 분포 위치도 </vt:lpstr>
      <vt:lpstr>14. CTD 자료를 이용한 통계 그래프 시각화</vt:lpstr>
      <vt:lpstr>실습 내용 </vt:lpstr>
      <vt:lpstr>CTD 3D 시각화  </vt:lpstr>
      <vt:lpstr>독자적 실습  - 직접 코딩 실습을 통해 지금까지 배운 내용을 정리해 봅시다 -</vt:lpstr>
      <vt:lpstr>실습 </vt:lpstr>
      <vt:lpstr>참고 자료</vt:lpstr>
      <vt:lpstr>시각화 유형 선택 </vt:lpstr>
      <vt:lpstr>분석 단계별 시각화 </vt:lpstr>
      <vt:lpstr>주제도 작성</vt:lpstr>
      <vt:lpstr>단계구분도의 급간 구분 알고리즘 </vt:lpstr>
      <vt:lpstr>정성/정량 공간 시각화 주의사항 </vt:lpstr>
      <vt:lpstr>TMS (XYZ Tiles) 배경지도 활용</vt:lpstr>
      <vt:lpstr>참고 자료  </vt:lpstr>
      <vt:lpstr>EDA(Exploratory Data Analysis) </vt:lpstr>
      <vt:lpstr>kaggle의 iris dataset에 대한 EDA </vt:lpstr>
      <vt:lpstr>공간정보 관련 주요 공공데이터</vt:lpstr>
      <vt:lpstr>공간데이터 모델</vt:lpstr>
      <vt:lpstr>Python을 활용한 해양생물 공간 분석 및 시각화</vt:lpstr>
      <vt:lpstr>별첨 자료</vt:lpstr>
      <vt:lpstr>파이썬 기반의 공간 분석 및 시각화 아키텍처 </vt:lpstr>
      <vt:lpstr>1. Anaconda에서의  파이썬 (공간) 분석 환경 설정</vt:lpstr>
      <vt:lpstr>1. 분석환경 및 실습 데이터 준비</vt:lpstr>
      <vt:lpstr>1. 분석환경 및 실습 데이터 준비</vt:lpstr>
      <vt:lpstr>1. 분석환경 및 실습 데이터 준비</vt:lpstr>
      <vt:lpstr>1. 분석환경 및 실습 데이터 준비</vt:lpstr>
      <vt:lpstr>1. 분석환경 및 실습 데이터 준비</vt:lpstr>
      <vt:lpstr>1. 분석환경 및 실습 데이터 준비</vt:lpstr>
      <vt:lpstr>Google Colab을 이용한 분석</vt:lpstr>
      <vt:lpstr>분석 환경 (Google Colab) 준비 (1) </vt:lpstr>
      <vt:lpstr>분석 환경 (Google Colab) 준비 (2)   </vt:lpstr>
      <vt:lpstr>실습 코드 및 데이터 준비 (1) </vt:lpstr>
      <vt:lpstr>실습 코드 및 데이터 준비 (2)</vt:lpstr>
      <vt:lpstr>실습 </vt:lpstr>
      <vt:lpstr>Colab에서 구글 드라이브 연결 </vt:lpstr>
      <vt:lpstr>실습 결과 </vt:lpstr>
      <vt:lpstr>좌표계</vt:lpstr>
      <vt:lpstr>지리좌표계(GCS)와 투영좌표계(PCS)</vt:lpstr>
      <vt:lpstr>EPSG:4326 (WGS84 기반 경위도 좌표계)</vt:lpstr>
      <vt:lpstr>PCS - 메르카토르 투영법 (Mercator Projection) </vt:lpstr>
      <vt:lpstr>횡축 메르카토르 투영법 (TM : Transverse Mercator Projection) </vt:lpstr>
      <vt:lpstr>국가기본도 좌표체계 (좌표계 권역)</vt:lpstr>
      <vt:lpstr>EPSG 5186 좌표계 정보 </vt:lpstr>
      <vt:lpstr>단일평면직각좌표계 (UTM-K) EPSG:5179</vt:lpstr>
      <vt:lpstr>웹 머케이터 (Web Mercator) 투영 좌표체계</vt:lpstr>
      <vt:lpstr>자주 사용하는 좌표계</vt:lpstr>
      <vt:lpstr>좌표계 확인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Python을 이용한 공간 빅데이터 분석 및 시각화</dc:title>
  <dc:creator>이동훈</dc:creator>
  <cp:lastModifiedBy>이동훈(Tonghoon Lee)</cp:lastModifiedBy>
  <cp:revision>267</cp:revision>
  <cp:lastPrinted>2022-03-10T02:07:29Z</cp:lastPrinted>
  <dcterms:created xsi:type="dcterms:W3CDTF">2020-12-30T00:48:51Z</dcterms:created>
  <dcterms:modified xsi:type="dcterms:W3CDTF">2023-09-01T15:19:54Z</dcterms:modified>
</cp:coreProperties>
</file>